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509" r:id="rId4"/>
    <p:sldId id="510" r:id="rId5"/>
    <p:sldId id="512" r:id="rId6"/>
    <p:sldId id="513" r:id="rId7"/>
    <p:sldId id="514" r:id="rId8"/>
    <p:sldId id="515" r:id="rId9"/>
    <p:sldId id="522" r:id="rId10"/>
    <p:sldId id="523" r:id="rId11"/>
    <p:sldId id="524" r:id="rId12"/>
    <p:sldId id="516" r:id="rId13"/>
    <p:sldId id="517" r:id="rId14"/>
    <p:sldId id="518" r:id="rId15"/>
    <p:sldId id="519" r:id="rId16"/>
    <p:sldId id="520" r:id="rId17"/>
    <p:sldId id="521" r:id="rId18"/>
    <p:sldId id="497" r:id="rId19"/>
    <p:sldId id="525" r:id="rId20"/>
    <p:sldId id="526" r:id="rId21"/>
    <p:sldId id="531" r:id="rId22"/>
    <p:sldId id="529" r:id="rId23"/>
    <p:sldId id="532" r:id="rId24"/>
    <p:sldId id="533" r:id="rId25"/>
    <p:sldId id="535" r:id="rId26"/>
    <p:sldId id="534" r:id="rId27"/>
    <p:sldId id="536" r:id="rId28"/>
    <p:sldId id="537" r:id="rId29"/>
    <p:sldId id="569" r:id="rId30"/>
    <p:sldId id="538" r:id="rId31"/>
    <p:sldId id="539" r:id="rId32"/>
    <p:sldId id="498" r:id="rId33"/>
    <p:sldId id="499" r:id="rId34"/>
    <p:sldId id="500" r:id="rId35"/>
    <p:sldId id="501" r:id="rId36"/>
    <p:sldId id="502" r:id="rId37"/>
    <p:sldId id="503" r:id="rId38"/>
    <p:sldId id="504" r:id="rId39"/>
    <p:sldId id="505" r:id="rId40"/>
    <p:sldId id="506" r:id="rId41"/>
    <p:sldId id="507" r:id="rId42"/>
    <p:sldId id="540" r:id="rId43"/>
    <p:sldId id="543" r:id="rId44"/>
    <p:sldId id="542" r:id="rId45"/>
    <p:sldId id="544" r:id="rId46"/>
    <p:sldId id="545" r:id="rId47"/>
    <p:sldId id="546" r:id="rId48"/>
    <p:sldId id="547" r:id="rId49"/>
    <p:sldId id="548" r:id="rId50"/>
    <p:sldId id="549" r:id="rId51"/>
    <p:sldId id="551" r:id="rId52"/>
    <p:sldId id="554" r:id="rId53"/>
    <p:sldId id="556" r:id="rId54"/>
    <p:sldId id="557" r:id="rId55"/>
    <p:sldId id="558" r:id="rId56"/>
    <p:sldId id="555" r:id="rId57"/>
    <p:sldId id="577" r:id="rId58"/>
    <p:sldId id="579" r:id="rId59"/>
    <p:sldId id="559" r:id="rId60"/>
    <p:sldId id="58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498"/>
            <p14:sldId id="499"/>
            <p14:sldId id="500"/>
            <p14:sldId id="501"/>
            <p14:sldId id="502"/>
            <p14:sldId id="503"/>
            <p14:sldId id="504"/>
            <p14:sldId id="505"/>
            <p14:sldId id="506"/>
            <p14:sldId id="507"/>
            <p14:sldId id="540"/>
            <p14:sldId id="543"/>
            <p14:sldId id="542"/>
            <p14:sldId id="544"/>
            <p14:sldId id="545"/>
            <p14:sldId id="546"/>
            <p14:sldId id="547"/>
            <p14:sldId id="548"/>
            <p14:sldId id="549"/>
            <p14:sldId id="551"/>
            <p14:sldId id="554"/>
            <p14:sldId id="556"/>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43"/>
    <p:restoredTop sz="73333"/>
  </p:normalViewPr>
  <p:slideViewPr>
    <p:cSldViewPr snapToGrid="0" snapToObjects="1">
      <p:cViewPr>
        <p:scale>
          <a:sx n="57" d="100"/>
          <a:sy n="57" d="100"/>
        </p:scale>
        <p:origin x="149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c:v>
                </c:pt>
                <c:pt idx="1">
                  <c:v>33.29752953813105</c:v>
                </c:pt>
                <c:pt idx="2">
                  <c:v>30.92783505154639</c:v>
                </c:pt>
                <c:pt idx="3">
                  <c:v>13.75</c:v>
                </c:pt>
                <c:pt idx="4">
                  <c:v>11.5642118076689</c:v>
                </c:pt>
                <c:pt idx="5">
                  <c:v>11.32075471698113</c:v>
                </c:pt>
                <c:pt idx="6">
                  <c:v>7.313799009396843</c:v>
                </c:pt>
                <c:pt idx="7">
                  <c:v>7.229537825974696</c:v>
                </c:pt>
                <c:pt idx="8">
                  <c:v>4.869044115679928</c:v>
                </c:pt>
                <c:pt idx="9">
                  <c:v>4.615384615384615</c:v>
                </c:pt>
                <c:pt idx="10">
                  <c:v>4.260499087035908</c:v>
                </c:pt>
                <c:pt idx="11">
                  <c:v>4.08989124467173</c:v>
                </c:pt>
                <c:pt idx="12">
                  <c:v>3.597122302158273</c:v>
                </c:pt>
                <c:pt idx="13">
                  <c:v>2.762812543168946</c:v>
                </c:pt>
                <c:pt idx="14">
                  <c:v>2.675137936799866</c:v>
                </c:pt>
                <c:pt idx="15">
                  <c:v>2.466985923668552</c:v>
                </c:pt>
                <c:pt idx="16">
                  <c:v>1.93798449612403</c:v>
                </c:pt>
                <c:pt idx="17">
                  <c:v>1.763668430335097</c:v>
                </c:pt>
                <c:pt idx="18">
                  <c:v>1.521298174442191</c:v>
                </c:pt>
                <c:pt idx="19">
                  <c:v>1.501501501501502</c:v>
                </c:pt>
                <c:pt idx="20">
                  <c:v>1.109305645378704</c:v>
                </c:pt>
                <c:pt idx="21">
                  <c:v>0.498753117206983</c:v>
                </c:pt>
                <c:pt idx="22">
                  <c:v>0.459066564651875</c:v>
                </c:pt>
              </c:numCache>
            </c:numRef>
          </c:val>
        </c:ser>
        <c:dLbls>
          <c:showLegendKey val="0"/>
          <c:showVal val="0"/>
          <c:showCatName val="0"/>
          <c:showSerName val="0"/>
          <c:showPercent val="0"/>
          <c:showBubbleSize val="0"/>
        </c:dLbls>
        <c:gapWidth val="42"/>
        <c:axId val="2025197936"/>
        <c:axId val="2025680752"/>
      </c:barChart>
      <c:catAx>
        <c:axId val="2025197936"/>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2025680752"/>
        <c:crosses val="autoZero"/>
        <c:auto val="1"/>
        <c:lblAlgn val="ctr"/>
        <c:lblOffset val="100"/>
        <c:noMultiLvlLbl val="0"/>
      </c:catAx>
      <c:valAx>
        <c:axId val="2025680752"/>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2025197936"/>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12/17/17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a:t>
            </a:r>
            <a:r>
              <a:rPr lang="en-US" dirty="0" smtClean="0"/>
              <a:t>grids tabulating number of fires per grid area between 2002 and 2013</a:t>
            </a:r>
            <a:endParaRPr lang="en-US" dirty="0"/>
          </a:p>
          <a:p>
            <a:pPr marL="172996" indent="-172996">
              <a:buFont typeface="Arial" panose="020B0604020202020204" pitchFamily="34" charset="0"/>
              <a:buChar char="•"/>
            </a:pPr>
            <a:r>
              <a:rPr lang="en-US" dirty="0" smtClean="0"/>
              <a:t>There are indeed hotspots of activity in Bronx, Manhattan and Central Brooklyn</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FDNY’s data is a wealth of codified</a:t>
            </a:r>
            <a:r>
              <a:rPr lang="en-US" baseline="0" dirty="0" smtClean="0"/>
              <a:t> digital knowledge and from it we may be able to identify consistent sources of fire risk.</a:t>
            </a:r>
          </a:p>
          <a:p>
            <a:pPr marL="172996" indent="-172996">
              <a:buFont typeface="Arial" panose="020B0604020202020204" pitchFamily="34" charset="0"/>
              <a:buChar char="•"/>
            </a:pPr>
            <a:r>
              <a:rPr lang="en-US" baseline="0" dirty="0" smtClean="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smtClean="0"/>
              <a:t>FireCast</a:t>
            </a:r>
            <a:r>
              <a:rPr lang="en-US" baseline="0" dirty="0" smtClean="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When we start stratifying the data, we begin to find disparities in fire incidence, namely across building types</a:t>
            </a:r>
            <a:r>
              <a:rPr lang="en-US" baseline="0" dirty="0" smtClean="0"/>
              <a:t>, such as hotels, medical centers, schools, residential homes</a:t>
            </a:r>
          </a:p>
          <a:p>
            <a:pPr marL="172996" indent="-172996">
              <a:buFont typeface="Arial" panose="020B0604020202020204" pitchFamily="34" charset="0"/>
              <a:buChar char="•"/>
            </a:pPr>
            <a:r>
              <a:rPr lang="en-US" baseline="0" dirty="0" smtClean="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smtClean="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smtClean="0"/>
              <a:t>Thus, for the proof of concept model, research</a:t>
            </a:r>
            <a:r>
              <a:rPr lang="en-US" baseline="0" dirty="0" smtClean="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smtClean="0"/>
              <a:t>Formally, we defined risk as the probability of fire ignition given structural characteristics. </a:t>
            </a:r>
          </a:p>
          <a:p>
            <a:pPr marL="172996" indent="-172996">
              <a:buFont typeface="Arial" panose="020B0604020202020204" pitchFamily="34" charset="0"/>
              <a:buChar char="•"/>
            </a:pPr>
            <a:r>
              <a:rPr lang="en-US" baseline="0" dirty="0" smtClean="0"/>
              <a:t>As such, if we look at one example of a risky building, such a building would be an elevator apartment constructed early in the 20</a:t>
            </a:r>
            <a:r>
              <a:rPr lang="en-US" baseline="30000" dirty="0" smtClean="0"/>
              <a:t>th</a:t>
            </a:r>
            <a:r>
              <a:rPr lang="en-US" baseline="0" dirty="0" smtClean="0"/>
              <a:t> century with some retail space, 6 floors, located in central </a:t>
            </a:r>
            <a:r>
              <a:rPr lang="en-US" baseline="0" dirty="0" err="1" smtClean="0"/>
              <a:t>brooklyn</a:t>
            </a:r>
            <a:r>
              <a:rPr lang="en-US" baseline="0" dirty="0" smtClean="0"/>
              <a:t> among other factors. In total, we had a model with 13 variables that subdivide into 60 levels</a:t>
            </a:r>
          </a:p>
          <a:p>
            <a:pPr marL="172996" indent="-172996">
              <a:buFont typeface="Arial" panose="020B0604020202020204" pitchFamily="34" charset="0"/>
              <a:buChar char="•"/>
            </a:pPr>
            <a:r>
              <a:rPr lang="en-US" baseline="0" dirty="0" err="1" smtClean="0"/>
              <a:t>FireCast</a:t>
            </a:r>
            <a:r>
              <a:rPr lang="en-US" baseline="0" dirty="0" smtClean="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smtClean="0"/>
              <a:t>The</a:t>
            </a:r>
            <a:r>
              <a:rPr lang="en-US" baseline="0" dirty="0" smtClean="0"/>
              <a:t> new </a:t>
            </a:r>
            <a:r>
              <a:rPr lang="en-US" baseline="0" dirty="0" err="1" smtClean="0"/>
              <a:t>FireCast</a:t>
            </a:r>
            <a:r>
              <a:rPr lang="en-US" baseline="0" dirty="0" smtClean="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smtClean="0"/>
              <a:t>We tested </a:t>
            </a:r>
          </a:p>
          <a:p>
            <a:pPr marL="172978" indent="-172978">
              <a:buFont typeface="Arial" panose="020B0604020202020204" pitchFamily="34" charset="0"/>
              <a:buChar char="•"/>
            </a:pPr>
            <a:r>
              <a:rPr lang="en-US" baseline="0" dirty="0" smtClean="0"/>
              <a:t>In total, we have over 950 different factors that feed the model.</a:t>
            </a:r>
          </a:p>
          <a:p>
            <a:pPr marL="172978" indent="-172978">
              <a:buFont typeface="Arial" panose="020B0604020202020204" pitchFamily="34" charset="0"/>
              <a:buChar char="•"/>
            </a:pPr>
            <a:endParaRPr lang="en-US" baseline="0" dirty="0" smtClean="0"/>
          </a:p>
          <a:p>
            <a:pPr marL="630178" lvl="1" indent="-172978">
              <a:buFont typeface="Arial" panose="020B0604020202020204" pitchFamily="34" charset="0"/>
              <a:buChar char="•"/>
            </a:pPr>
            <a:r>
              <a:rPr lang="en-US" baseline="0" dirty="0" smtClean="0"/>
              <a:t>Structural characteristics now capture more functional use and structural characteristics</a:t>
            </a:r>
          </a:p>
          <a:p>
            <a:pPr marL="630178" lvl="1" indent="-172978">
              <a:buFont typeface="Arial" panose="020B0604020202020204" pitchFamily="34" charset="0"/>
              <a:buChar char="•"/>
            </a:pPr>
            <a:r>
              <a:rPr lang="en-US" baseline="0" dirty="0" smtClean="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smtClean="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point: </a:t>
            </a:r>
          </a:p>
          <a:p>
            <a:pPr marL="173010" indent="-173010">
              <a:buFont typeface="Arial" panose="020B0604020202020204" pitchFamily="34" charset="0"/>
              <a:buChar char="•"/>
            </a:pPr>
            <a:r>
              <a:rPr lang="en-US" dirty="0" smtClean="0"/>
              <a:t>The data inputs are quite dynamic.</a:t>
            </a:r>
          </a:p>
          <a:p>
            <a:pPr marL="173010" indent="-173010">
              <a:buFont typeface="Arial" panose="020B0604020202020204" pitchFamily="34" charset="0"/>
              <a:buChar char="•"/>
            </a:pPr>
            <a:r>
              <a:rPr lang="en-US" dirty="0" smtClean="0"/>
              <a:t>This</a:t>
            </a:r>
            <a:r>
              <a:rPr lang="en-US" baseline="0" dirty="0" smtClean="0"/>
              <a:t> image represents our </a:t>
            </a:r>
            <a:r>
              <a:rPr lang="en-US" baseline="0" dirty="0" err="1" smtClean="0"/>
              <a:t>riskDNA</a:t>
            </a:r>
            <a:r>
              <a:rPr lang="en-US" baseline="0" dirty="0" smtClean="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smtClean="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18</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definition?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Prediction problems tend are</a:t>
            </a:r>
            <a:r>
              <a:rPr lang="en-US" baseline="0" dirty="0" smtClean="0"/>
              <a:t> not necessarily causal. The goal is to find a quantitative representation of a phenomenon that uses data to accurately predict a quantity. For example, predicting a stock price, predicting what someone would want to watch on </a:t>
            </a:r>
            <a:r>
              <a:rPr lang="en-US" baseline="0" dirty="0" err="1" smtClean="0"/>
              <a:t>netflix</a:t>
            </a:r>
            <a:r>
              <a:rPr lang="en-US" baseline="0" dirty="0" smtClean="0"/>
              <a:t>, etc.</a:t>
            </a:r>
          </a:p>
          <a:p>
            <a:pPr marL="171450" indent="-171450">
              <a:buFont typeface="Arial" charset="0"/>
              <a:buChar char="•"/>
            </a:pPr>
            <a:r>
              <a:rPr lang="en-US" baseline="0" dirty="0" smtClean="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While any data</a:t>
            </a:r>
            <a:r>
              <a:rPr lang="en-US" baseline="0" dirty="0" smtClean="0"/>
              <a:t> can be used to create a model, the model is only useful if the units fit the decision</a:t>
            </a:r>
            <a:endParaRPr lang="en-US" dirty="0" smtClean="0"/>
          </a:p>
          <a:p>
            <a:pPr marL="171450" indent="-171450">
              <a:buFont typeface="Arial" charset="0"/>
              <a:buChar char="•"/>
            </a:pPr>
            <a:r>
              <a:rPr lang="en-US" dirty="0" smtClean="0"/>
              <a:t>Example: A fighter</a:t>
            </a:r>
            <a:r>
              <a:rPr lang="en-US" baseline="0" dirty="0" smtClean="0"/>
              <a:t> pilot and autopilot cannot control the plane if the flight instrument readings like altitude, speed, among other things are updated every 45 minutes</a:t>
            </a:r>
          </a:p>
          <a:p>
            <a:pPr marL="171450" indent="-171450">
              <a:buFont typeface="Arial" charset="0"/>
              <a:buChar char="•"/>
            </a:pPr>
            <a:r>
              <a:rPr lang="en-US" baseline="0" dirty="0" smtClean="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Data pipeline is an indication of whether the generation of new data is on a sufficiently quick pace to support a supervised learning model’s use.</a:t>
            </a:r>
          </a:p>
          <a:p>
            <a:pPr marL="628650" lvl="1" indent="-171450">
              <a:buFont typeface="Arial" charset="0"/>
              <a:buChar char="•"/>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point</a:t>
            </a: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3</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81284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investigation found that the tell-tale signs of fire were </a:t>
            </a:r>
            <a:r>
              <a:rPr lang="en-US" baseline="0" dirty="0" smtClean="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4</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statistical perspective, this is a fundamental difference between</a:t>
            </a:r>
            <a:r>
              <a:rPr lang="en-US" baseline="0" dirty="0" smtClean="0"/>
              <a:t> most of the social sciences and data science. </a:t>
            </a:r>
          </a:p>
          <a:p>
            <a:r>
              <a:rPr lang="en-US" baseline="0" dirty="0" smtClean="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2049611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180566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94141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75329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131928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60</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82900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12/17/17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12/17/17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12/17/17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12/17/17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3.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19.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3.jpeg"/><Relationship Id="rId11"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e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jpeg"/><Relationship Id="rId12"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a:t>
            </a:r>
            <a:r>
              <a:rPr lang="en-US" sz="3600" b="1" dirty="0" smtClean="0">
                <a:solidFill>
                  <a:schemeClr val="tx2"/>
                </a:solidFill>
                <a:latin typeface="Avenir Book" charset="0"/>
                <a:ea typeface="Avenir Book" charset="0"/>
                <a:cs typeface="Avenir Book" charset="0"/>
              </a:rPr>
              <a:t>5: </a:t>
            </a:r>
            <a:r>
              <a:rPr lang="en-US" sz="3600" b="1" dirty="0" smtClean="0">
                <a:solidFill>
                  <a:schemeClr val="tx2"/>
                </a:solidFill>
                <a:latin typeface="Avenir Book" charset="0"/>
                <a:ea typeface="Avenir Book" charset="0"/>
                <a:cs typeface="Avenir Book" charset="0"/>
              </a:rPr>
              <a:t>Intro to Supervised Learning</a:t>
            </a:r>
          </a:p>
          <a:p>
            <a:r>
              <a:rPr lang="en-US" sz="2000" dirty="0" smtClean="0">
                <a:solidFill>
                  <a:schemeClr val="tx2"/>
                </a:solidFill>
                <a:latin typeface="Avenir Book" charset="0"/>
                <a:ea typeface="Avenir Book" charset="0"/>
                <a:cs typeface="Avenir Book" charset="0"/>
              </a:rPr>
              <a:t>Intro to Data Science for Public Policy</a:t>
            </a:r>
          </a:p>
          <a:p>
            <a:r>
              <a:rPr lang="en-US" sz="2000" dirty="0" smtClean="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a:t>
            </a:r>
            <a:endParaRPr lang="en-US" sz="24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chemeClr val="bg1"/>
                </a:solidFill>
                <a:latin typeface="Avenir Book" charset="0"/>
                <a:ea typeface="Avenir Book" charset="0"/>
                <a:cs typeface="Avenir Book" charset="0"/>
              </a:rPr>
              <a:t>Cond A</a:t>
            </a:r>
            <a:endParaRPr lang="en-US" dirty="0">
              <a:solidFill>
                <a:schemeClr val="bg1"/>
              </a:solidFill>
              <a:latin typeface="Avenir Book" charset="0"/>
              <a:ea typeface="Avenir Book" charset="0"/>
              <a:cs typeface="Avenir Book" charset="0"/>
            </a:endParaRP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B</a:t>
            </a:r>
            <a:endParaRPr lang="en-US" dirty="0">
              <a:solidFill>
                <a:schemeClr val="bg1"/>
              </a:solidFill>
              <a:latin typeface="Avenir Book" charset="0"/>
              <a:ea typeface="Avenir Book" charset="0"/>
              <a:cs typeface="Avenir Book" charset="0"/>
            </a:endParaRP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C</a:t>
            </a:r>
            <a:endParaRPr lang="en-US" dirty="0">
              <a:solidFill>
                <a:schemeClr val="bg1"/>
              </a:solidFill>
              <a:latin typeface="Avenir Book" charset="0"/>
              <a:ea typeface="Avenir Book" charset="0"/>
              <a:cs typeface="Avenir Book" charset="0"/>
            </a:endParaRP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D</a:t>
            </a:r>
            <a:endParaRPr lang="en-US" dirty="0">
              <a:solidFill>
                <a:schemeClr val="bg1"/>
              </a:solidFill>
              <a:latin typeface="Avenir Book" charset="0"/>
              <a:ea typeface="Avenir Book" charset="0"/>
              <a:cs typeface="Avenir Book" charset="0"/>
            </a:endParaRP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E</a:t>
            </a:r>
            <a:endParaRPr lang="en-US" dirty="0">
              <a:solidFill>
                <a:schemeClr val="bg1"/>
              </a:solidFill>
              <a:latin typeface="Avenir Book" charset="0"/>
              <a:ea typeface="Avenir Book" charset="0"/>
              <a:cs typeface="Avenir Book" charset="0"/>
            </a:endParaRP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a:t>
            </a:r>
            <a:r>
              <a:rPr lang="en-US" dirty="0" smtClean="0">
                <a:solidFill>
                  <a:schemeClr val="bg1"/>
                </a:solidFill>
                <a:latin typeface="Avenir Book" charset="0"/>
                <a:ea typeface="Avenir Book" charset="0"/>
                <a:cs typeface="Avenir Book" charset="0"/>
              </a:rPr>
              <a:t>F</a:t>
            </a:r>
            <a:endParaRPr lang="en-US" dirty="0">
              <a:solidFill>
                <a:schemeClr val="bg1"/>
              </a:solidFill>
              <a:latin typeface="Avenir Book" charset="0"/>
              <a:ea typeface="Avenir Book" charset="0"/>
              <a:cs typeface="Avenir Book" charset="0"/>
            </a:endParaRP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smtClean="0">
                <a:solidFill>
                  <a:schemeClr val="tx1">
                    <a:lumMod val="65000"/>
                    <a:lumOff val="35000"/>
                  </a:schemeClr>
                </a:solidFill>
                <a:latin typeface="Avenir Book" charset="0"/>
                <a:ea typeface="Avenir Book" charset="0"/>
                <a:cs typeface="Avenir Book" charset="0"/>
              </a:rPr>
              <a:t>Pr</a:t>
            </a:r>
            <a:r>
              <a:rPr lang="en-US" sz="3600" b="0" cap="none" dirty="0" smtClean="0">
                <a:solidFill>
                  <a:schemeClr val="tx1">
                    <a:lumMod val="65000"/>
                    <a:lumOff val="35000"/>
                  </a:schemeClr>
                </a:solidFill>
                <a:latin typeface="Avenir Book" charset="0"/>
                <a:ea typeface="Avenir Book" charset="0"/>
                <a:cs typeface="Avenir Book" charset="0"/>
              </a:rPr>
              <a:t>(Fire) = </a:t>
            </a:r>
            <a:r>
              <a:rPr lang="en-US" sz="3600" b="0" i="1" cap="none" dirty="0" smtClean="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“Dependent Variable”, “Label” or “Target”</a:t>
            </a:r>
            <a:endParaRPr lang="en-US" dirty="0">
              <a:latin typeface="Avenir Book" charset="0"/>
              <a:ea typeface="Avenir Book" charset="0"/>
              <a:cs typeface="Avenir Book" charset="0"/>
            </a:endParaRP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smtClean="0">
                <a:latin typeface="Avenir Book" charset="0"/>
                <a:ea typeface="Avenir Book" charset="0"/>
                <a:cs typeface="Avenir Book" charset="0"/>
              </a:rPr>
              <a:t>Known as “</a:t>
            </a:r>
            <a:r>
              <a:rPr lang="en-US" smtClean="0">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a:t>
            </a:r>
            <a:r>
              <a:rPr lang="en-US" i="1" dirty="0" smtClean="0">
                <a:solidFill>
                  <a:schemeClr val="bg1">
                    <a:lumMod val="50000"/>
                  </a:schemeClr>
                </a:solidFill>
                <a:latin typeface="Avenir Book" charset="0"/>
                <a:ea typeface="Avenir Book" charset="0"/>
                <a:cs typeface="Avenir Book" charset="0"/>
              </a:rPr>
              <a:t>incident</a:t>
            </a:r>
            <a:endParaRPr lang="en-US" i="1" dirty="0">
              <a:solidFill>
                <a:schemeClr val="bg1">
                  <a:lumMod val="50000"/>
                </a:schemeClr>
              </a:solidFill>
              <a:latin typeface="Avenir Book" charset="0"/>
              <a:ea typeface="Avenir Book" charset="0"/>
              <a:cs typeface="Avenir Book" charset="0"/>
            </a:endParaRP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18</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Predicting</a:t>
            </a:r>
            <a:r>
              <a:rPr lang="en-US" sz="2000" dirty="0" smtClean="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a:t>
            </a:r>
            <a:r>
              <a:rPr lang="en-US" sz="2000" b="1" dirty="0" smtClean="0">
                <a:solidFill>
                  <a:schemeClr val="bg1"/>
                </a:solidFill>
                <a:latin typeface="Avenir Book" charset="0"/>
                <a:ea typeface="Avenir Book" charset="0"/>
                <a:cs typeface="Avenir Book" charset="0"/>
              </a:rPr>
              <a:t>dentifying</a:t>
            </a:r>
            <a:r>
              <a:rPr lang="en-US" sz="2000" dirty="0" smtClean="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a:t>
            </a:r>
            <a:r>
              <a:rPr lang="en-US" sz="2000" dirty="0" smtClean="0">
                <a:latin typeface="Avenir Book" charset="0"/>
                <a:ea typeface="Avenir Book" charset="0"/>
                <a:cs typeface="Avenir Book" charset="0"/>
              </a:rPr>
              <a:t>events.</a:t>
            </a:r>
            <a:endParaRPr lang="en-US" sz="2000" dirty="0">
              <a:latin typeface="Avenir Book" charset="0"/>
              <a:ea typeface="Avenir Book" charset="0"/>
              <a:cs typeface="Avenir Book" charset="0"/>
            </a:endParaRP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Determining</a:t>
            </a:r>
            <a:r>
              <a:rPr lang="en-US" sz="2000" dirty="0" smtClean="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a:t>
            </a:r>
            <a:r>
              <a:rPr lang="en-US" sz="2000" dirty="0" smtClean="0">
                <a:latin typeface="Avenir Book" charset="0"/>
                <a:ea typeface="Avenir Book" charset="0"/>
                <a:cs typeface="Avenir Book" charset="0"/>
              </a:rPr>
              <a:t>patient </a:t>
            </a:r>
            <a:r>
              <a:rPr lang="en-US" sz="2000" dirty="0">
                <a:latin typeface="Avenir Book" charset="0"/>
                <a:ea typeface="Avenir Book" charset="0"/>
                <a:cs typeface="Avenir Book" charset="0"/>
              </a:rPr>
              <a:t>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chemeClr val="bg1"/>
                </a:solidFill>
                <a:latin typeface="Avenir Book" charset="0"/>
                <a:ea typeface="Avenir Book" charset="0"/>
                <a:cs typeface="Avenir Book" charset="0"/>
              </a:rPr>
              <a:t> </a:t>
            </a:r>
            <a:r>
              <a:rPr lang="en-US" sz="2000" b="1" dirty="0" smtClean="0">
                <a:solidFill>
                  <a:schemeClr val="bg1"/>
                </a:solidFill>
                <a:latin typeface="Avenir Book" charset="0"/>
                <a:ea typeface="Avenir Book" charset="0"/>
                <a:cs typeface="Avenir Book" charset="0"/>
              </a:rPr>
              <a:t>Estimating</a:t>
            </a:r>
            <a:r>
              <a:rPr lang="en-US" sz="2000" dirty="0" smtClean="0">
                <a:solidFill>
                  <a:schemeClr val="bg1"/>
                </a:solidFill>
                <a:latin typeface="Avenir Book" charset="0"/>
                <a:ea typeface="Avenir Book" charset="0"/>
                <a:cs typeface="Avenir Book" charset="0"/>
              </a:rPr>
              <a:t> outcomes from any policy question or risk mitigation initiative.</a:t>
            </a:r>
            <a:endParaRPr lang="en-US" sz="2000" dirty="0">
              <a:solidFill>
                <a:schemeClr val="bg1"/>
              </a:solidFill>
              <a:latin typeface="Avenir Book" charset="0"/>
              <a:ea typeface="Avenir Book" charset="0"/>
              <a:cs typeface="Avenir Book" charset="0"/>
            </a:endParaRP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Mining </a:t>
            </a:r>
            <a:r>
              <a:rPr lang="en-US" sz="2000" dirty="0" smtClean="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smtClean="0">
                <a:latin typeface="Avenir Book" charset="0"/>
                <a:ea typeface="Avenir Book" charset="0"/>
                <a:cs typeface="Avenir Book" charset="0"/>
              </a:rPr>
              <a:t>Optimizing </a:t>
            </a:r>
            <a:r>
              <a:rPr lang="en-US" sz="2000" dirty="0" smtClean="0">
                <a:latin typeface="Avenir Book" charset="0"/>
                <a:ea typeface="Avenir Book" charset="0"/>
                <a:cs typeface="Avenir Book" charset="0"/>
              </a:rPr>
              <a:t>and</a:t>
            </a:r>
            <a:r>
              <a:rPr lang="en-US" sz="2000" b="1" dirty="0" smtClean="0">
                <a:latin typeface="Avenir Book" charset="0"/>
                <a:ea typeface="Avenir Book" charset="0"/>
                <a:cs typeface="Avenir Book" charset="0"/>
              </a:rPr>
              <a:t> reallocating </a:t>
            </a:r>
            <a:r>
              <a:rPr lang="en-US" sz="2000" dirty="0" smtClean="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solidFill>
                  <a:schemeClr val="bg1"/>
                </a:solidFill>
                <a:latin typeface="Avenir Book" charset="0"/>
                <a:ea typeface="Avenir Book" charset="0"/>
                <a:cs typeface="Avenir Book" charset="0"/>
              </a:rPr>
              <a:t>Monitoring</a:t>
            </a:r>
            <a:r>
              <a:rPr lang="en-US" sz="2000" dirty="0" smtClean="0">
                <a:solidFill>
                  <a:schemeClr val="bg1"/>
                </a:solidFill>
                <a:latin typeface="Avenir Book" charset="0"/>
                <a:ea typeface="Avenir Book" charset="0"/>
                <a:cs typeface="Avenir Book" charset="0"/>
              </a:rPr>
              <a:t> for spikes in adverse activity.</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2023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smtClean="0">
                <a:solidFill>
                  <a:schemeClr val="tx2"/>
                </a:solidFill>
                <a:latin typeface="Avenir Book" charset="0"/>
                <a:ea typeface="Avenir Book" charset="0"/>
                <a:cs typeface="Avenir Book" charset="0"/>
              </a:rPr>
              <a:t>Motivation</a:t>
            </a:r>
            <a:endParaRPr lang="en-US" sz="3600" dirty="0">
              <a:solidFill>
                <a:schemeClr val="tx2"/>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785652"/>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Any empirical task where a set of </a:t>
            </a:r>
            <a:r>
              <a:rPr lang="en-US" sz="4000" dirty="0" smtClean="0">
                <a:solidFill>
                  <a:srgbClr val="0070C0"/>
                </a:solidFill>
                <a:latin typeface="Al Bayan Plain" charset="-78"/>
                <a:ea typeface="Al Bayan Plain" charset="-78"/>
                <a:cs typeface="Al Bayan Plain" charset="-78"/>
              </a:rPr>
              <a:t>target/examples/labels/dependent/Y</a:t>
            </a:r>
            <a:r>
              <a:rPr lang="en-US" sz="4000" dirty="0" smtClean="0">
                <a:solidFill>
                  <a:srgbClr val="0070C0"/>
                </a:solidFill>
                <a:latin typeface="Helvetica Neue Thin" charset="0"/>
                <a:ea typeface="Helvetica Neue Thin" charset="0"/>
                <a:cs typeface="Helvetica Neue Thin" charset="0"/>
              </a:rPr>
              <a:t> is predicted using corresponding </a:t>
            </a:r>
            <a:r>
              <a:rPr lang="en-US" sz="4000" dirty="0">
                <a:solidFill>
                  <a:srgbClr val="0070C0"/>
                </a:solidFill>
                <a:latin typeface="Al Bayan Plain" charset="-78"/>
                <a:ea typeface="Al Bayan Plain" charset="-78"/>
                <a:cs typeface="Al Bayan Plain" charset="-78"/>
              </a:rPr>
              <a:t>predictors/independent/features/X</a:t>
            </a:r>
            <a:r>
              <a:rPr lang="en-US" sz="4000" dirty="0" smtClean="0">
                <a:solidFill>
                  <a:srgbClr val="0070C0"/>
                </a:solidFill>
                <a:latin typeface="Helvetica Neue Thin" charset="0"/>
                <a:ea typeface="Helvetica Neue Thin" charset="0"/>
                <a:cs typeface="Helvetica Neue Thin" charset="0"/>
              </a:rPr>
              <a:t>. The predictions are constructed by mapping X’s to Y’s with the goal of minimizing prediction error.</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84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Uses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a:t>
            </a:r>
            <a:r>
              <a:rPr lang="en-US" sz="4000" dirty="0" smtClean="0">
                <a:solidFill>
                  <a:schemeClr val="bg1"/>
                </a:solidFill>
                <a:latin typeface="Avenir Book" charset="0"/>
                <a:ea typeface="Avenir Book" charset="0"/>
                <a:cs typeface="Avenir Book" charset="0"/>
              </a:rPr>
              <a:t>hat is supervised learning?!</a:t>
            </a:r>
            <a:endParaRPr lang="en-US" sz="3600" dirty="0" smtClean="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smtClean="0">
                <a:solidFill>
                  <a:srgbClr val="0070C0"/>
                </a:solidFill>
                <a:latin typeface="Helvetica Neue Thin" charset="0"/>
                <a:ea typeface="Helvetica Neue Thin" charset="0"/>
                <a:cs typeface="Helvetica Neue Thin" charset="0"/>
              </a:rPr>
              <a:t>It’s supervised because the algorithm is learning from the examples you provide it.</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69171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smtClean="0">
                <a:solidFill>
                  <a:srgbClr val="0070C0"/>
                </a:solidFill>
                <a:latin typeface="Helvetica Neue Thin" charset="0"/>
                <a:ea typeface="Helvetica Neue Thin" charset="0"/>
                <a:cs typeface="Helvetica Neue Thin" charset="0"/>
              </a:rPr>
              <a:t>Experiment Design</a:t>
            </a:r>
            <a:endParaRPr lang="en-US" sz="40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smtClean="0">
                <a:solidFill>
                  <a:srgbClr val="0070C0"/>
                </a:solidFill>
                <a:latin typeface="Helvetica Neue Thin" charset="0"/>
                <a:ea typeface="Helvetica Neue Thin" charset="0"/>
                <a:cs typeface="Helvetica Neue Thin" charset="0"/>
              </a:rPr>
              <a:t>Intended Use</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smtClean="0">
                <a:solidFill>
                  <a:srgbClr val="0070C0"/>
                </a:solidFill>
                <a:latin typeface="Helvetica Neue Thin" charset="0"/>
                <a:ea typeface="Helvetica Neue Thin" charset="0"/>
                <a:cs typeface="Helvetica Neue Thin" charset="0"/>
              </a:rPr>
              <a:t>Data</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smtClean="0">
                <a:solidFill>
                  <a:srgbClr val="0070C0"/>
                </a:solidFill>
                <a:latin typeface="Helvetica Neue Thin" charset="0"/>
                <a:ea typeface="Helvetica Neue Thin" charset="0"/>
                <a:cs typeface="Helvetica Neue Thin" charset="0"/>
              </a:rPr>
              <a:t>Question</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smtClean="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a:t>
            </a:r>
            <a:r>
              <a:rPr lang="en-US" sz="3600" dirty="0" smtClean="0">
                <a:solidFill>
                  <a:srgbClr val="0070C0"/>
                </a:solidFill>
                <a:latin typeface="Helvetica Neue Thin" charset="0"/>
                <a:ea typeface="Helvetica Neue Thin" charset="0"/>
                <a:cs typeface="Helvetica Neue Thin" charset="0"/>
              </a:rPr>
              <a:t>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smtClean="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smtClean="0">
                <a:solidFill>
                  <a:srgbClr val="0070C0"/>
                </a:solidFill>
                <a:latin typeface="Helvetica Neue Thin" charset="0"/>
                <a:ea typeface="Helvetica Neue Thin" charset="0"/>
                <a:cs typeface="Helvetica Neue Thin" charset="0"/>
              </a:rPr>
              <a:t>Supervised Learning Algorithms</a:t>
            </a:r>
            <a:endParaRPr lang="en-US" sz="4000" b="1"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4000" dirty="0" smtClean="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smtClean="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39637" y="1765245"/>
            <a:ext cx="11266833" cy="707886"/>
          </a:xfrm>
          <a:prstGeom prst="rect">
            <a:avLst/>
          </a:prstGeom>
        </p:spPr>
        <p:txBody>
          <a:bodyPr wrap="square">
            <a:spAutoFit/>
          </a:bodyPr>
          <a:lstStyle/>
          <a:p>
            <a:pPr marL="742950" indent="-742950">
              <a:buFont typeface="+mj-lt"/>
              <a:buAutoNum type="arabicPeriod" startAt="4"/>
              <a:defRPr/>
            </a:pPr>
            <a:r>
              <a:rPr lang="en-US" sz="4000" b="1" dirty="0" smtClean="0">
                <a:solidFill>
                  <a:srgbClr val="0070C0"/>
                </a:solidFill>
                <a:latin typeface="Helvetica Neue Thin" charset="0"/>
                <a:ea typeface="Helvetica Neue Thin" charset="0"/>
                <a:cs typeface="Helvetica Neue Thin" charset="0"/>
              </a:rPr>
              <a:t>Experimental design</a:t>
            </a:r>
            <a:endParaRPr lang="en-US" sz="4000" b="1"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Elements of Supervised Learning</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3184663" y="2762191"/>
            <a:ext cx="11266833" cy="707886"/>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None/>
              <a:tabLst/>
              <a:defRPr/>
            </a:pPr>
            <a:r>
              <a:rPr lang="en-US" sz="4000" dirty="0" smtClean="0">
                <a:solidFill>
                  <a:srgbClr val="0070C0"/>
                </a:solidFill>
                <a:latin typeface="Helvetica Neue Thin" charset="0"/>
                <a:ea typeface="Helvetica Neue Thin" charset="0"/>
                <a:cs typeface="Helvetica Neue Thin" charset="0"/>
              </a:rPr>
              <a:t>An icebreaker example</a:t>
            </a:r>
            <a:endParaRPr lang="en-US" sz="40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5171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3</a:t>
            </a:r>
            <a:r>
              <a:rPr lang="en-US" sz="4400" baseline="30000" dirty="0" smtClean="0">
                <a:solidFill>
                  <a:srgbClr val="0070C0"/>
                </a:solidFill>
                <a:latin typeface="Helvetica Neue Thin" charset="0"/>
                <a:ea typeface="Helvetica Neue Thin" charset="0"/>
                <a:cs typeface="Helvetica Neue Thin" charset="0"/>
              </a:rPr>
              <a:t>rd</a:t>
            </a:r>
            <a:r>
              <a:rPr lang="en-US" sz="4400" dirty="0" smtClean="0">
                <a:solidFill>
                  <a:srgbClr val="0070C0"/>
                </a:solidFill>
                <a:latin typeface="Helvetica Neue Thin" charset="0"/>
                <a:ea typeface="Helvetica Neue Thin" charset="0"/>
                <a:cs typeface="Helvetica Neue Thin" charset="0"/>
              </a:rPr>
              <a:t> and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values likely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16		 32</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smtClean="0">
                <a:solidFill>
                  <a:schemeClr val="accent1"/>
                </a:solidFill>
                <a:latin typeface="Avenir Book" charset="0"/>
                <a:ea typeface="Avenir Book" charset="0"/>
                <a:cs typeface="Avenir Book" charset="0"/>
              </a:rPr>
              <a:t>2		4		</a:t>
            </a:r>
            <a:r>
              <a:rPr lang="en-US" sz="6000" b="1" dirty="0" smtClean="0">
                <a:solidFill>
                  <a:schemeClr val="accent6"/>
                </a:solidFill>
                <a:latin typeface="Avenir Book" charset="0"/>
                <a:ea typeface="Avenir Book" charset="0"/>
                <a:cs typeface="Avenir Book" charset="0"/>
              </a:rPr>
              <a:t>8</a:t>
            </a:r>
            <a:r>
              <a:rPr lang="en-US" sz="6000" b="1" dirty="0" smtClean="0">
                <a:solidFill>
                  <a:schemeClr val="accent1"/>
                </a:solidFill>
                <a:latin typeface="Avenir Book" charset="0"/>
                <a:ea typeface="Avenir Book" charset="0"/>
                <a:cs typeface="Avenir Book" charset="0"/>
              </a:rPr>
              <a:t>		16		 32	 </a:t>
            </a:r>
            <a:r>
              <a:rPr lang="en-US" sz="6000" b="1" dirty="0" smtClean="0">
                <a:solidFill>
                  <a:schemeClr val="accent6"/>
                </a:solidFill>
                <a:latin typeface="Avenir Book" charset="0"/>
                <a:ea typeface="Avenir Book" charset="0"/>
                <a:cs typeface="Avenir Book" charset="0"/>
              </a:rPr>
              <a:t>64</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Icebreaker #1</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4574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#2</a:t>
            </a:r>
            <a:endParaRPr lang="en-US" sz="3600" dirty="0" smtClean="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a:t>
            </a:r>
            <a:r>
              <a:rPr lang="en-US" sz="6000" b="1" dirty="0" smtClean="0">
                <a:solidFill>
                  <a:schemeClr val="accent1"/>
                </a:solidFill>
                <a:latin typeface="Avenir Book" charset="0"/>
                <a:ea typeface="Avenir Book" charset="0"/>
                <a:cs typeface="Avenir Book" charset="0"/>
              </a:rPr>
              <a:t>		1		2		 3		  5		  </a:t>
            </a:r>
            <a:r>
              <a:rPr lang="en-US" sz="6000" b="1" dirty="0" smtClean="0">
                <a:solidFill>
                  <a:schemeClr val="accent6"/>
                </a:solidFill>
                <a:latin typeface="Avenir Book" charset="0"/>
                <a:ea typeface="Avenir Book" charset="0"/>
                <a:cs typeface="Avenir Book" charset="0"/>
              </a:rPr>
              <a:t>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2013884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#3</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6</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0.8	0.9	0.14	-.75	-.95	</a:t>
            </a:r>
            <a:r>
              <a:rPr lang="en-US" sz="5400" b="1" dirty="0" smtClean="0">
                <a:solidFill>
                  <a:schemeClr val="accent6"/>
                </a:solidFill>
                <a:latin typeface="Avenir Book" charset="0"/>
                <a:ea typeface="Avenir Book" charset="0"/>
                <a:cs typeface="Avenir Book" charset="0"/>
              </a:rPr>
              <a:t>-.28</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a:solidFill>
                  <a:schemeClr val="accent1"/>
                </a:solidFill>
                <a:latin typeface="Avenir Book" charset="0"/>
                <a:ea typeface="Avenir Book" charset="0"/>
                <a:cs typeface="Avenir Book" charset="0"/>
              </a:rPr>
              <a:t> </a:t>
            </a:r>
            <a:r>
              <a:rPr lang="en-US" sz="5400" b="1" dirty="0" smtClean="0">
                <a:solidFill>
                  <a:schemeClr val="accent1"/>
                </a:solidFill>
                <a:latin typeface="Avenir Book" charset="0"/>
                <a:ea typeface="Avenir Book" charset="0"/>
                <a:cs typeface="Avenir Book" charset="0"/>
              </a:rPr>
              <a:t>Z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Icebreaker #4</a:t>
            </a:r>
            <a:endParaRPr lang="en-US" sz="3600" dirty="0" smtClean="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smtClean="0">
                <a:solidFill>
                  <a:srgbClr val="0070C0"/>
                </a:solidFill>
                <a:latin typeface="Helvetica Neue Thin" charset="0"/>
                <a:ea typeface="Helvetica Neue Thin" charset="0"/>
                <a:cs typeface="Helvetica Neue Thin" charset="0"/>
              </a:rPr>
              <a:t>Based on the examples, what will the 4</a:t>
            </a:r>
            <a:r>
              <a:rPr lang="en-US" sz="4400" baseline="30000" dirty="0" smtClean="0">
                <a:solidFill>
                  <a:srgbClr val="0070C0"/>
                </a:solidFill>
                <a:latin typeface="Helvetica Neue Thin" charset="0"/>
                <a:ea typeface="Helvetica Neue Thin" charset="0"/>
                <a:cs typeface="Helvetica Neue Thin" charset="0"/>
              </a:rPr>
              <a:t>th</a:t>
            </a:r>
            <a:r>
              <a:rPr lang="en-US" sz="4400" dirty="0" smtClean="0">
                <a:solidFill>
                  <a:srgbClr val="0070C0"/>
                </a:solidFill>
                <a:latin typeface="Helvetica Neue Thin" charset="0"/>
                <a:ea typeface="Helvetica Neue Thin" charset="0"/>
                <a:cs typeface="Helvetica Neue Thin" charset="0"/>
              </a:rPr>
              <a:t> value be?</a:t>
            </a:r>
            <a:endParaRPr lang="en-US" sz="4400" dirty="0">
              <a:solidFill>
                <a:srgbClr val="0070C0"/>
              </a:solidFill>
              <a:latin typeface="Helvetica Neue Thin" charset="0"/>
              <a:ea typeface="Helvetica Neue Thin" charset="0"/>
              <a:cs typeface="Helvetica Neue Thin" charset="0"/>
            </a:endParaRP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smtClean="0">
                <a:solidFill>
                  <a:schemeClr val="accent1"/>
                </a:solidFill>
                <a:latin typeface="Avenir Book" charset="0"/>
                <a:ea typeface="Avenir Book" charset="0"/>
                <a:cs typeface="Avenir Book" charset="0"/>
              </a:rPr>
              <a:t>D		A		Z		 </a:t>
            </a:r>
            <a:r>
              <a:rPr lang="en-US" sz="5400" b="1" dirty="0" smtClean="0">
                <a:solidFill>
                  <a:schemeClr val="accent6"/>
                </a:solidFill>
                <a:latin typeface="Avenir Book" charset="0"/>
                <a:ea typeface="Avenir Book" charset="0"/>
                <a:cs typeface="Avenir Book" charset="0"/>
              </a:rPr>
              <a:t>Z</a:t>
            </a:r>
            <a:r>
              <a:rPr lang="en-US" sz="5400" b="1" dirty="0" smtClean="0">
                <a:solidFill>
                  <a:schemeClr val="accent1"/>
                </a:solidFill>
                <a:latin typeface="Avenir Book" charset="0"/>
                <a:ea typeface="Avenir Book" charset="0"/>
                <a:cs typeface="Avenir Book" charset="0"/>
              </a:rPr>
              <a:t>		L		E 	</a:t>
            </a:r>
          </a:p>
          <a:p>
            <a:pPr>
              <a:lnSpc>
                <a:spcPct val="40000"/>
              </a:lnSpc>
            </a:pPr>
            <a:r>
              <a:rPr lang="en-US" sz="2800" dirty="0" smtClean="0">
                <a:solidFill>
                  <a:schemeClr val="bg1">
                    <a:lumMod val="50000"/>
                  </a:schemeClr>
                </a:solidFill>
                <a:latin typeface="Avenir Book" charset="0"/>
                <a:ea typeface="Avenir Book" charset="0"/>
                <a:cs typeface="Avenir Book" charset="0"/>
              </a:rPr>
              <a:t> 1		 2		 3		  4		  5		  6</a:t>
            </a:r>
            <a:r>
              <a:rPr lang="en-US" sz="6000" b="1" dirty="0" smtClean="0">
                <a:solidFill>
                  <a:schemeClr val="bg1">
                    <a:lumMod val="50000"/>
                  </a:schemeClr>
                </a:solidFill>
                <a:latin typeface="Avenir Book" charset="0"/>
                <a:ea typeface="Avenir Book" charset="0"/>
                <a:cs typeface="Avenir Book" charset="0"/>
              </a:rPr>
              <a:t>	</a:t>
            </a:r>
            <a:r>
              <a:rPr lang="en-US" sz="6000" b="1" dirty="0" smtClean="0">
                <a:solidFill>
                  <a:schemeClr val="accent1"/>
                </a:solidFill>
                <a:latin typeface="Avenir Book" charset="0"/>
                <a:ea typeface="Avenir Book" charset="0"/>
                <a:cs typeface="Avenir Book" charset="0"/>
              </a:rPr>
              <a:t>	</a:t>
            </a:r>
            <a:endParaRPr lang="en-US" sz="6000" b="1" dirty="0">
              <a:solidFill>
                <a:schemeClr val="accent1"/>
              </a:solidFill>
              <a:latin typeface="Avenir Book" charset="0"/>
              <a:ea typeface="Avenir Book" charset="0"/>
              <a:cs typeface="Avenir Book" charset="0"/>
            </a:endParaRP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smtClean="0">
                <a:solidFill>
                  <a:srgbClr val="0070C0"/>
                </a:solidFill>
                <a:latin typeface="Helvetica Neue Thin" charset="0"/>
                <a:ea typeface="Helvetica Neue Thin" charset="0"/>
                <a:cs typeface="Helvetica Neue Thin" charset="0"/>
              </a:rPr>
              <a:t>#</a:t>
            </a:r>
          </a:p>
          <a:p>
            <a:pPr algn="ctr">
              <a:defRPr/>
            </a:pPr>
            <a:r>
              <a:rPr lang="en-US" sz="3600" dirty="0" err="1" smtClean="0">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40</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Question</a:t>
            </a:r>
            <a:endParaRPr lang="en-US" sz="3600" dirty="0" smtClean="0">
              <a:solidFill>
                <a:schemeClr val="bg1"/>
              </a:solidFill>
              <a:latin typeface="Avenir Book" charset="0"/>
              <a:ea typeface="Avenir Book" charset="0"/>
              <a:cs typeface="Avenir Book" charset="0"/>
            </a:endParaRPr>
          </a:p>
        </p:txBody>
      </p:sp>
      <p:sp>
        <p:nvSpPr>
          <p:cNvPr id="8" name="TextBox 7"/>
          <p:cNvSpPr txBox="1"/>
          <p:nvPr/>
        </p:nvSpPr>
        <p:spPr>
          <a:xfrm>
            <a:off x="1729975" y="1839154"/>
            <a:ext cx="11123352" cy="1089529"/>
          </a:xfrm>
          <a:prstGeom prst="rect">
            <a:avLst/>
          </a:prstGeom>
          <a:noFill/>
        </p:spPr>
        <p:txBody>
          <a:bodyPr wrap="square" rtlCol="0">
            <a:spAutoFit/>
          </a:bodyPr>
          <a:lstStyle/>
          <a:p>
            <a:r>
              <a:rPr lang="en-US" sz="3600" b="1" dirty="0" smtClean="0">
                <a:solidFill>
                  <a:schemeClr val="accent1"/>
                </a:solidFill>
                <a:latin typeface="Avenir Book" charset="0"/>
                <a:ea typeface="Avenir Book" charset="0"/>
                <a:cs typeface="Avenir Book" charset="0"/>
              </a:rPr>
              <a:t>2		4		[  ]		16		 32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1" name="TextBox 10"/>
          <p:cNvSpPr txBox="1"/>
          <p:nvPr/>
        </p:nvSpPr>
        <p:spPr>
          <a:xfrm>
            <a:off x="1729975" y="5249307"/>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D		A		Z		Z		L		E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3" name="TextBox 12"/>
          <p:cNvSpPr txBox="1"/>
          <p:nvPr/>
        </p:nvSpPr>
        <p:spPr>
          <a:xfrm>
            <a:off x="1594291" y="4174066"/>
            <a:ext cx="11028587" cy="1027974"/>
          </a:xfrm>
          <a:prstGeom prst="rect">
            <a:avLst/>
          </a:prstGeom>
          <a:noFill/>
        </p:spPr>
        <p:txBody>
          <a:bodyPr wrap="square" rtlCol="0">
            <a:spAutoFit/>
          </a:bodyPr>
          <a:lstStyle/>
          <a:p>
            <a:r>
              <a:rPr lang="en-US" sz="3200" b="1" dirty="0" smtClean="0">
                <a:solidFill>
                  <a:schemeClr val="accent1"/>
                </a:solidFill>
                <a:latin typeface="Avenir Book" charset="0"/>
                <a:ea typeface="Avenir Book" charset="0"/>
                <a:cs typeface="Avenir Book" charset="0"/>
              </a:rPr>
              <a:t>0.8		0.9		0.14		-.75		-.95		-.28</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5" name="TextBox 14"/>
          <p:cNvSpPr txBox="1"/>
          <p:nvPr/>
        </p:nvSpPr>
        <p:spPr>
          <a:xfrm>
            <a:off x="1729975" y="2885887"/>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a:t>
            </a:r>
            <a:r>
              <a:rPr lang="en-US" sz="3600" b="1" dirty="0" smtClean="0">
                <a:solidFill>
                  <a:schemeClr val="accent1"/>
                </a:solidFill>
                <a:latin typeface="Avenir Book" charset="0"/>
                <a:ea typeface="Avenir Book" charset="0"/>
                <a:cs typeface="Avenir Book" charset="0"/>
              </a:rPr>
              <a:t>		1		2		 3		  5 		[   ]</a:t>
            </a:r>
          </a:p>
          <a:p>
            <a:pPr>
              <a:lnSpc>
                <a:spcPct val="40000"/>
              </a:lnSpc>
            </a:pPr>
            <a:r>
              <a:rPr lang="en-US" sz="1400" dirty="0" smtClean="0">
                <a:solidFill>
                  <a:schemeClr val="bg1">
                    <a:lumMod val="50000"/>
                  </a:schemeClr>
                </a:solidFill>
                <a:latin typeface="Avenir Book" charset="0"/>
                <a:ea typeface="Avenir Book" charset="0"/>
                <a:cs typeface="Avenir Book" charset="0"/>
              </a:rPr>
              <a:t> 1		 2		 3		    4		     5		     6</a:t>
            </a:r>
            <a:r>
              <a:rPr lang="en-US" sz="3600" b="1" dirty="0" smtClean="0">
                <a:solidFill>
                  <a:schemeClr val="bg1">
                    <a:lumMod val="50000"/>
                  </a:schemeClr>
                </a:solidFill>
                <a:latin typeface="Avenir Book" charset="0"/>
                <a:ea typeface="Avenir Book" charset="0"/>
                <a:cs typeface="Avenir Book" charset="0"/>
              </a:rPr>
              <a:t>	</a:t>
            </a:r>
            <a:r>
              <a:rPr lang="en-US" sz="3600" b="1" dirty="0" smtClean="0">
                <a:solidFill>
                  <a:schemeClr val="accent1"/>
                </a:solidFill>
                <a:latin typeface="Avenir Book" charset="0"/>
                <a:ea typeface="Avenir Book" charset="0"/>
                <a:cs typeface="Avenir Book" charset="0"/>
              </a:rPr>
              <a:t>	</a:t>
            </a:r>
            <a:endParaRPr lang="en-US" sz="3600" b="1" dirty="0">
              <a:solidFill>
                <a:schemeClr val="accent1"/>
              </a:solidFill>
              <a:latin typeface="Avenir Book" charset="0"/>
              <a:ea typeface="Avenir Book" charset="0"/>
              <a:cs typeface="Avenir Book" charset="0"/>
            </a:endParaRPr>
          </a:p>
        </p:txBody>
      </p:sp>
      <p:sp>
        <p:nvSpPr>
          <p:cNvPr id="16" name="TextBox 15"/>
          <p:cNvSpPr txBox="1"/>
          <p:nvPr/>
        </p:nvSpPr>
        <p:spPr>
          <a:xfrm>
            <a:off x="361954" y="173528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#1</a:t>
            </a:r>
            <a:endParaRPr lang="en-US" sz="3600" b="1" dirty="0">
              <a:solidFill>
                <a:schemeClr val="bg1"/>
              </a:solidFill>
              <a:latin typeface="Avenir Book" charset="0"/>
              <a:ea typeface="Avenir Book" charset="0"/>
              <a:cs typeface="Avenir Book" charset="0"/>
            </a:endParaRPr>
          </a:p>
        </p:txBody>
      </p:sp>
      <p:sp>
        <p:nvSpPr>
          <p:cNvPr id="17" name="TextBox 16"/>
          <p:cNvSpPr txBox="1"/>
          <p:nvPr/>
        </p:nvSpPr>
        <p:spPr>
          <a:xfrm>
            <a:off x="361950" y="2869773"/>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#2</a:t>
            </a:r>
            <a:endParaRPr lang="en-US" sz="3600" b="1" dirty="0">
              <a:solidFill>
                <a:schemeClr val="bg1"/>
              </a:solidFill>
              <a:latin typeface="Avenir Book" charset="0"/>
              <a:ea typeface="Avenir Book" charset="0"/>
              <a:cs typeface="Avenir Book" charset="0"/>
            </a:endParaRPr>
          </a:p>
        </p:txBody>
      </p:sp>
      <p:sp>
        <p:nvSpPr>
          <p:cNvPr id="18" name="TextBox 17"/>
          <p:cNvSpPr txBox="1"/>
          <p:nvPr/>
        </p:nvSpPr>
        <p:spPr>
          <a:xfrm>
            <a:off x="361950" y="4023744"/>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#3</a:t>
            </a:r>
            <a:endParaRPr lang="en-US" sz="3600" b="1" dirty="0">
              <a:solidFill>
                <a:schemeClr val="bg1"/>
              </a:solidFill>
              <a:latin typeface="Avenir Book" charset="0"/>
              <a:ea typeface="Avenir Book" charset="0"/>
              <a:cs typeface="Avenir Book" charset="0"/>
            </a:endParaRPr>
          </a:p>
        </p:txBody>
      </p:sp>
      <p:sp>
        <p:nvSpPr>
          <p:cNvPr id="19" name="TextBox 18"/>
          <p:cNvSpPr txBox="1"/>
          <p:nvPr/>
        </p:nvSpPr>
        <p:spPr>
          <a:xfrm>
            <a:off x="361951" y="5202040"/>
            <a:ext cx="908973" cy="854080"/>
          </a:xfrm>
          <a:prstGeom prst="rect">
            <a:avLst/>
          </a:prstGeom>
          <a:solidFill>
            <a:schemeClr val="accent6"/>
          </a:solidFill>
        </p:spPr>
        <p:txBody>
          <a:bodyPr wrap="square" rtlCol="0" anchor="ctr">
            <a:spAutoFit/>
          </a:bodyPr>
          <a:lstStyle/>
          <a:p>
            <a:pPr algn="ctr">
              <a:lnSpc>
                <a:spcPct val="150000"/>
              </a:lnSpc>
            </a:pPr>
            <a:r>
              <a:rPr lang="en-US" sz="3600" b="1" dirty="0" smtClean="0">
                <a:solidFill>
                  <a:schemeClr val="bg1"/>
                </a:solidFill>
                <a:latin typeface="Avenir Book" charset="0"/>
                <a:ea typeface="Avenir Book" charset="0"/>
                <a:cs typeface="Avenir Book" charset="0"/>
              </a:rPr>
              <a:t>#4</a:t>
            </a:r>
            <a:endParaRPr lang="en-US" sz="3600" b="1" dirty="0">
              <a:solidFill>
                <a:schemeClr val="bg1"/>
              </a:solidFill>
              <a:latin typeface="Avenir Book" charset="0"/>
              <a:ea typeface="Avenir Book" charset="0"/>
              <a:cs typeface="Avenir Book" charset="0"/>
            </a:endParaRP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smtClean="0">
                <a:solidFill>
                  <a:srgbClr val="0070C0"/>
                </a:solidFill>
                <a:latin typeface="Helvetica Neue Thin" charset="0"/>
                <a:ea typeface="Helvetica Neue Thin" charset="0"/>
                <a:cs typeface="Helvetica Neue Thin" charset="0"/>
              </a:rPr>
              <a:t>What is the difference between #1/#2 and #3/#4?</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19379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41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Example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The Point</a:t>
            </a:r>
            <a:endParaRPr lang="en-US" sz="3600" dirty="0" smtClean="0">
              <a:solidFill>
                <a:schemeClr val="bg1"/>
              </a:solidFill>
              <a:latin typeface="Avenir Book" charset="0"/>
              <a:ea typeface="Avenir Book" charset="0"/>
              <a:cs typeface="Avenir Book" charset="0"/>
            </a:endParaRPr>
          </a:p>
        </p:txBody>
      </p:sp>
      <p:sp>
        <p:nvSpPr>
          <p:cNvPr id="21" name="Rectangle 20"/>
          <p:cNvSpPr/>
          <p:nvPr/>
        </p:nvSpPr>
        <p:spPr>
          <a:xfrm>
            <a:off x="1818525" y="3103482"/>
            <a:ext cx="9434945" cy="2800767"/>
          </a:xfrm>
          <a:prstGeom prst="rect">
            <a:avLst/>
          </a:prstGeom>
        </p:spPr>
        <p:txBody>
          <a:bodyPr wrap="square">
            <a:spAutoFit/>
          </a:bodyPr>
          <a:lstStyle/>
          <a:p>
            <a:pPr>
              <a:defRPr/>
            </a:pPr>
            <a:r>
              <a:rPr lang="en-US" sz="4400" dirty="0" smtClean="0">
                <a:solidFill>
                  <a:srgbClr val="0070C0"/>
                </a:solidFill>
                <a:latin typeface="Helvetica Neue Thin" charset="0"/>
                <a:ea typeface="Helvetica Neue Thin" charset="0"/>
                <a:cs typeface="Helvetica Neue Thin" charset="0"/>
              </a:rPr>
              <a:t>You can’t test your ability to find patterns if you know exactly what the question and answer will be.</a:t>
            </a:r>
          </a:p>
          <a:p>
            <a:pPr>
              <a:defRPr/>
            </a:pPr>
            <a:endParaRPr lang="en-US" sz="44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5901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719759" y="1561863"/>
            <a:ext cx="10797790" cy="2862322"/>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Train/Validate/Test</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297827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Train</a:t>
            </a:r>
            <a:endParaRPr lang="en-US" sz="3600" dirty="0">
              <a:latin typeface="Avenir Book" charset="0"/>
              <a:ea typeface="Avenir Book" charset="0"/>
              <a:cs typeface="Avenir Book" charset="0"/>
            </a:endParaRP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a:t>
            </a:r>
            <a:r>
              <a:rPr lang="en-US" sz="2800" i="1" dirty="0" smtClean="0">
                <a:solidFill>
                  <a:srgbClr val="0070C0"/>
                </a:solidFill>
                <a:latin typeface="Helvetica Neue Thin" charset="0"/>
                <a:ea typeface="Helvetica Neue Thin" charset="0"/>
                <a:cs typeface="Helvetica Neue Thin" charset="0"/>
              </a:rPr>
              <a:t>redict validation sample, check error, if error is ok</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Then predict test set as a final check</a:t>
            </a:r>
            <a:endParaRPr lang="en-US" sz="2800" dirty="0" smtClean="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Test</a:t>
            </a:r>
            <a:endParaRPr lang="en-US" sz="3600" dirty="0">
              <a:latin typeface="Avenir Book" charset="0"/>
              <a:ea typeface="Avenir Book" charset="0"/>
              <a:cs typeface="Avenir Book" charset="0"/>
            </a:endParaRP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20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64063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endParaRPr lang="en-US" sz="3600" dirty="0" smtClean="0">
              <a:solidFill>
                <a:schemeClr val="bg1"/>
              </a:solidFill>
              <a:latin typeface="Avenir Book" charset="0"/>
              <a:ea typeface="Avenir Book" charset="0"/>
              <a:cs typeface="Avenir Book" charset="0"/>
            </a:endParaRPr>
          </a:p>
        </p:txBody>
      </p:sp>
      <p:sp>
        <p:nvSpPr>
          <p:cNvPr id="8" name="Rectangle 7"/>
          <p:cNvSpPr/>
          <p:nvPr/>
        </p:nvSpPr>
        <p:spPr>
          <a:xfrm>
            <a:off x="1147864" y="1561862"/>
            <a:ext cx="10700425" cy="3416320"/>
          </a:xfrm>
          <a:prstGeom prst="rect">
            <a:avLst/>
          </a:prstGeom>
        </p:spPr>
        <p:txBody>
          <a:bodyPr wrap="square">
            <a:spAutoFit/>
          </a:bodyPr>
          <a:lstStyle/>
          <a:p>
            <a:pPr marL="742950" indent="-742950">
              <a:buFont typeface="Arial" charset="0"/>
              <a:buNone/>
              <a:defRPr/>
            </a:pPr>
            <a:r>
              <a:rPr lang="en-US" sz="3600" i="1" dirty="0" smtClean="0">
                <a:solidFill>
                  <a:srgbClr val="0070C0"/>
                </a:solidFill>
                <a:latin typeface="Helvetica Neue Thin" charset="0"/>
                <a:ea typeface="Helvetica Neue Thin" charset="0"/>
                <a:cs typeface="Helvetica Neue Thin" charset="0"/>
              </a:rPr>
              <a:t>K-folds Cross Validation</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Run a model on k-1 groups</a:t>
            </a:r>
            <a:endParaRPr lang="en-US" sz="3600" dirty="0">
              <a:solidFill>
                <a:srgbClr val="0070C0"/>
              </a:solidFill>
              <a:latin typeface="Helvetica Neue Thin" charset="0"/>
              <a:ea typeface="Helvetica Neue Thin" charset="0"/>
              <a:cs typeface="Helvetica Neue Thin" charset="0"/>
            </a:endParaRPr>
          </a:p>
          <a:p>
            <a:pPr marL="742950" indent="-742950">
              <a:buFont typeface="Arial" charset="0"/>
              <a:buChar char="•"/>
              <a:defRPr/>
            </a:pPr>
            <a:r>
              <a:rPr lang="en-US" sz="3600" dirty="0">
                <a:solidFill>
                  <a:srgbClr val="0070C0"/>
                </a:solidFill>
                <a:latin typeface="Helvetica Neue Thin" charset="0"/>
                <a:ea typeface="Helvetica Neue Thin" charset="0"/>
                <a:cs typeface="Helvetica Neue Thin" charset="0"/>
              </a:rPr>
              <a:t>P</a:t>
            </a:r>
            <a:r>
              <a:rPr lang="en-US" sz="3600" dirty="0" smtClean="0">
                <a:solidFill>
                  <a:srgbClr val="0070C0"/>
                </a:solidFill>
                <a:latin typeface="Helvetica Neue Thin" charset="0"/>
                <a:ea typeface="Helvetica Neue Thin" charset="0"/>
                <a:cs typeface="Helvetica Neue Thin" charset="0"/>
              </a:rPr>
              <a:t>redict the kth group</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600" dirty="0" smtClean="0">
                <a:solidFill>
                  <a:srgbClr val="0070C0"/>
                </a:solidFill>
                <a:latin typeface="Helvetica Neue Thin" charset="0"/>
                <a:ea typeface="Helvetica Neue Thin" charset="0"/>
                <a:cs typeface="Helvetica Neue Thin" charset="0"/>
              </a:rPr>
              <a:t>More k’s means lower the variance of prediction</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Iterate.</a:t>
            </a: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784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95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8307056"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Experimental Design</a:t>
            </a:r>
            <a:r>
              <a:rPr lang="en-US" sz="4000" smtClean="0">
                <a:solidFill>
                  <a:schemeClr val="bg1"/>
                </a:solidFill>
                <a:latin typeface="Avenir Book" charset="0"/>
                <a:ea typeface="Avenir Book" charset="0"/>
                <a:cs typeface="Avenir Book" charset="0"/>
              </a:rPr>
              <a:t>: Regression</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8242570" y="1932962"/>
            <a:ext cx="3949430" cy="1815882"/>
          </a:xfrm>
          <a:prstGeom prst="rect">
            <a:avLst/>
          </a:prstGeom>
        </p:spPr>
        <p:txBody>
          <a:bodyPr wrap="square">
            <a:spAutoFit/>
          </a:bodyPr>
          <a:lstStyle/>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Run regression on k-1 samples</a:t>
            </a:r>
          </a:p>
          <a:p>
            <a:pPr marL="742950" indent="-742950">
              <a:buFont typeface="Arial" charset="0"/>
              <a:buChar char="•"/>
              <a:defRPr/>
            </a:pPr>
            <a:r>
              <a:rPr lang="en-US" sz="2800" i="1" dirty="0" smtClean="0">
                <a:solidFill>
                  <a:srgbClr val="0070C0"/>
                </a:solidFill>
                <a:latin typeface="Helvetica Neue Thin" charset="0"/>
                <a:ea typeface="Helvetica Neue Thin" charset="0"/>
                <a:cs typeface="Helvetica Neue Thin" charset="0"/>
              </a:rPr>
              <a:t>Predict kth</a:t>
            </a:r>
          </a:p>
          <a:p>
            <a:pPr marL="742950" indent="-742950">
              <a:buFont typeface="Arial" charset="0"/>
              <a:buChar char="•"/>
              <a:defRPr/>
            </a:pPr>
            <a:r>
              <a:rPr lang="en-US" sz="2800" i="1" smtClean="0">
                <a:solidFill>
                  <a:srgbClr val="0070C0"/>
                </a:solidFill>
                <a:latin typeface="Helvetica Neue Thin" charset="0"/>
                <a:ea typeface="Helvetica Neue Thin" charset="0"/>
                <a:cs typeface="Helvetica Neue Thin" charset="0"/>
              </a:rPr>
              <a:t>Iterate.</a:t>
            </a:r>
            <a:endParaRPr lang="en-US" sz="2800" i="1" dirty="0" smtClean="0">
              <a:solidFill>
                <a:srgbClr val="0070C0"/>
              </a:solidFill>
              <a:latin typeface="Helvetica Neue Thin" charset="0"/>
              <a:ea typeface="Helvetica Neue Thin" charset="0"/>
              <a:cs typeface="Helvetica Neue Thin" charset="0"/>
            </a:endParaRPr>
          </a:p>
        </p:txBody>
      </p:sp>
      <p:sp>
        <p:nvSpPr>
          <p:cNvPr id="14" name="Rectangle 13"/>
          <p:cNvSpPr/>
          <p:nvPr/>
        </p:nvSpPr>
        <p:spPr>
          <a:xfrm>
            <a:off x="883169"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1</a:t>
            </a:r>
            <a:endParaRPr lang="en-US" sz="3600" dirty="0">
              <a:latin typeface="Avenir Book" charset="0"/>
              <a:ea typeface="Avenir Book" charset="0"/>
              <a:cs typeface="Avenir Book" charset="0"/>
            </a:endParaRPr>
          </a:p>
        </p:txBody>
      </p:sp>
      <p:sp>
        <p:nvSpPr>
          <p:cNvPr id="15" name="Rectangle 14"/>
          <p:cNvSpPr/>
          <p:nvPr/>
        </p:nvSpPr>
        <p:spPr>
          <a:xfrm>
            <a:off x="3109371"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2</a:t>
            </a:r>
            <a:endParaRPr lang="en-US" sz="3600" dirty="0">
              <a:latin typeface="Avenir Book" charset="0"/>
              <a:ea typeface="Avenir Book" charset="0"/>
              <a:cs typeface="Avenir Book" charset="0"/>
            </a:endParaRPr>
          </a:p>
        </p:txBody>
      </p:sp>
      <p:sp>
        <p:nvSpPr>
          <p:cNvPr id="16" name="Rectangle 15"/>
          <p:cNvSpPr/>
          <p:nvPr/>
        </p:nvSpPr>
        <p:spPr>
          <a:xfrm>
            <a:off x="5335573" y="197380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
        <p:nvSpPr>
          <p:cNvPr id="17" name="Rectangle 16"/>
          <p:cNvSpPr/>
          <p:nvPr/>
        </p:nvSpPr>
        <p:spPr>
          <a:xfrm>
            <a:off x="5335573" y="412208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venir Book" charset="0"/>
                <a:ea typeface="Avenir Book" charset="0"/>
                <a:cs typeface="Avenir Book" charset="0"/>
              </a:rPr>
              <a:t>k = 3</a:t>
            </a:r>
            <a:endParaRPr lang="en-US" sz="3600" dirty="0">
              <a:latin typeface="Avenir Book" charset="0"/>
              <a:ea typeface="Avenir Book" charset="0"/>
              <a:cs typeface="Avenir Book" charset="0"/>
            </a:endParaRPr>
          </a:p>
        </p:txBody>
      </p:sp>
      <p:sp>
        <p:nvSpPr>
          <p:cNvPr id="18" name="Rectangle 17"/>
          <p:cNvSpPr/>
          <p:nvPr/>
        </p:nvSpPr>
        <p:spPr>
          <a:xfrm>
            <a:off x="1744640" y="3907358"/>
            <a:ext cx="2729463" cy="523220"/>
          </a:xfrm>
          <a:prstGeom prst="rect">
            <a:avLst/>
          </a:prstGeom>
        </p:spPr>
        <p:txBody>
          <a:bodyPr wrap="square">
            <a:spAutoFit/>
          </a:bodyPr>
          <a:lstStyle/>
          <a:p>
            <a:pPr marL="742950" indent="-742950">
              <a:buFont typeface="Arial" charset="0"/>
              <a:buNone/>
              <a:defRPr/>
            </a:pPr>
            <a:r>
              <a:rPr lang="en-US" sz="2800" dirty="0" smtClean="0">
                <a:solidFill>
                  <a:srgbClr val="0070C0"/>
                </a:solidFill>
                <a:latin typeface="Helvetica Neue Thin" charset="0"/>
                <a:ea typeface="Helvetica Neue Thin" charset="0"/>
                <a:cs typeface="Helvetica Neue Thin" charset="0"/>
              </a:rPr>
              <a:t>Run regression</a:t>
            </a:r>
          </a:p>
        </p:txBody>
      </p:sp>
      <p:cxnSp>
        <p:nvCxnSpPr>
          <p:cNvPr id="19" name="Elbow Connector 18"/>
          <p:cNvCxnSpPr>
            <a:stCxn id="15" idx="2"/>
            <a:endCxn id="18" idx="0"/>
          </p:cNvCxnSpPr>
          <p:nvPr/>
        </p:nvCxnSpPr>
        <p:spPr>
          <a:xfrm rot="5400000">
            <a:off x="3156344" y="2841230"/>
            <a:ext cx="1019156" cy="11131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17" idx="1"/>
          </p:cNvCxnSpPr>
          <p:nvPr/>
        </p:nvCxnSpPr>
        <p:spPr>
          <a:xfrm rot="16200000" flipH="1">
            <a:off x="4148118" y="3391831"/>
            <a:ext cx="148709" cy="22262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36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a:t>
            </a:r>
            <a:r>
              <a:rPr lang="en-US" sz="3200" dirty="0" smtClean="0">
                <a:solidFill>
                  <a:schemeClr val="accent2">
                    <a:lumMod val="50000"/>
                  </a:schemeClr>
                </a:solidFill>
                <a:latin typeface="Avenir Book" charset="0"/>
                <a:ea typeface="Avenir Book" charset="0"/>
                <a:cs typeface="Avenir Book" charset="0"/>
              </a:rPr>
              <a:t>The Fire Department needs </a:t>
            </a:r>
            <a:r>
              <a:rPr lang="en-US" sz="3200" dirty="0">
                <a:solidFill>
                  <a:schemeClr val="accent2">
                    <a:lumMod val="50000"/>
                  </a:schemeClr>
                </a:solidFill>
                <a:latin typeface="Avenir Book" charset="0"/>
                <a:ea typeface="Avenir Book" charset="0"/>
                <a:cs typeface="Avenir Book" charset="0"/>
              </a:rPr>
              <a:t>to get </a:t>
            </a:r>
            <a:r>
              <a:rPr lang="en-US" sz="3200" dirty="0" smtClean="0">
                <a:solidFill>
                  <a:schemeClr val="accent2">
                    <a:lumMod val="50000"/>
                  </a:schemeClr>
                </a:solidFill>
                <a:latin typeface="Avenir Book" charset="0"/>
                <a:ea typeface="Avenir Book" charset="0"/>
                <a:cs typeface="Avenir Book" charset="0"/>
              </a:rPr>
              <a:t>fire units </a:t>
            </a:r>
            <a:r>
              <a:rPr lang="en-US" sz="3200" dirty="0">
                <a:solidFill>
                  <a:schemeClr val="accent2">
                    <a:lumMod val="50000"/>
                  </a:schemeClr>
                </a:solidFill>
                <a:latin typeface="Avenir Book" charset="0"/>
                <a:ea typeface="Avenir Book" charset="0"/>
                <a:cs typeface="Avenir Book" charset="0"/>
              </a:rPr>
              <a:t>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a:t>
            </a:r>
            <a:r>
              <a:rPr lang="en-US" sz="3200" dirty="0" smtClean="0">
                <a:solidFill>
                  <a:schemeClr val="accent2">
                    <a:lumMod val="50000"/>
                  </a:schemeClr>
                </a:solidFill>
                <a:latin typeface="Avenir Book" charset="0"/>
                <a:ea typeface="Avenir Book" charset="0"/>
                <a:cs typeface="Avenir Book" charset="0"/>
              </a:rPr>
              <a:t>ready.</a:t>
            </a:r>
            <a:endParaRPr lang="en-US" sz="3200" dirty="0">
              <a:solidFill>
                <a:schemeClr val="accent2">
                  <a:lumMod val="50000"/>
                </a:schemeClr>
              </a:solidFill>
              <a:latin typeface="Avenir Book" charset="0"/>
              <a:ea typeface="Avenir Book" charset="0"/>
              <a:cs typeface="Avenir Book" charset="0"/>
            </a:endParaRP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52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Process</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2">
                    <a:lumMod val="50000"/>
                  </a:schemeClr>
                </a:solidFill>
                <a:latin typeface="Avenir Book" charset="0"/>
                <a:ea typeface="Avenir Book" charset="0"/>
                <a:cs typeface="Avenir Book" charset="0"/>
              </a:rPr>
              <a:t>Training model</a:t>
            </a:r>
            <a:endParaRPr lang="en-US" b="1">
              <a:solidFill>
                <a:schemeClr val="accent2">
                  <a:lumMod val="50000"/>
                </a:schemeClr>
              </a:solidFill>
              <a:latin typeface="Avenir Book" charset="0"/>
              <a:ea typeface="Avenir Book" charset="0"/>
              <a:cs typeface="Avenir Book" charset="0"/>
            </a:endParaRP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Objective: Minimize MSE or SSE via gradient descent</a:t>
            </a:r>
            <a:endParaRPr lang="en-US" b="1" dirty="0">
              <a:solidFill>
                <a:schemeClr val="accent2">
                  <a:lumMod val="50000"/>
                </a:schemeClr>
              </a:solidFill>
              <a:latin typeface="Avenir Book" charset="0"/>
              <a:ea typeface="Avenir Book" charset="0"/>
              <a:cs typeface="Avenir Book" charset="0"/>
            </a:endParaRP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Avenir Book" charset="0"/>
                <a:ea typeface="Avenir Book" charset="0"/>
                <a:cs typeface="Avenir Book" charset="0"/>
              </a:rPr>
              <a:t>Prediction: Results in a linear equation that produces Y-hat</a:t>
            </a:r>
            <a:endParaRPr lang="en-US" b="1" dirty="0">
              <a:solidFill>
                <a:schemeClr val="accent1"/>
              </a:solidFill>
              <a:latin typeface="Avenir Book" charset="0"/>
              <a:ea typeface="Avenir Book" charset="0"/>
              <a:cs typeface="Avenir Book" charset="0"/>
            </a:endParaRP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2">
                    <a:lumMod val="50000"/>
                  </a:schemeClr>
                </a:solidFill>
                <a:latin typeface="Avenir Book" charset="0"/>
                <a:ea typeface="Avenir Book" charset="0"/>
                <a:cs typeface="Avenir Book" charset="0"/>
              </a:rPr>
              <a:t>Evaluate Trained Model</a:t>
            </a:r>
            <a:endParaRPr lang="en-US" b="1" dirty="0">
              <a:solidFill>
                <a:schemeClr val="accent2">
                  <a:lumMod val="50000"/>
                </a:schemeClr>
              </a:solidFill>
              <a:latin typeface="Avenir Book" charset="0"/>
              <a:ea typeface="Avenir Book" charset="0"/>
              <a:cs typeface="Avenir Book" charset="0"/>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smtClean="0">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venir Book" charset="0"/>
                <a:ea typeface="Avenir Book" charset="0"/>
                <a:cs typeface="Avenir Book" charset="0"/>
              </a:rPr>
              <a:t>If Error </a:t>
            </a:r>
            <a:r>
              <a:rPr lang="en-US" b="1" smtClean="0">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Done!</a:t>
            </a:r>
            <a:endParaRPr lang="en-US" sz="2000" b="1" dirty="0">
              <a:solidFill>
                <a:schemeClr val="accent1"/>
              </a:solidFill>
              <a:latin typeface="Avenir Book" charset="0"/>
              <a:ea typeface="Avenir Book" charset="0"/>
              <a:cs typeface="Avenir Book" charset="0"/>
            </a:endParaRP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1"/>
                </a:solidFill>
                <a:latin typeface="Avenir Book" charset="0"/>
                <a:ea typeface="Avenir Book" charset="0"/>
                <a:cs typeface="Avenir Book" charset="0"/>
              </a:rPr>
              <a:t>Start</a:t>
            </a:r>
            <a:endParaRPr lang="en-US" sz="2000" b="1" dirty="0">
              <a:solidFill>
                <a:schemeClr val="accent1"/>
              </a:solidFill>
              <a:latin typeface="Avenir Book" charset="0"/>
              <a:ea typeface="Avenir Book" charset="0"/>
              <a:cs typeface="Avenir Book" charset="0"/>
            </a:endParaRP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solidFill>
                <a:latin typeface="Avenir Book" charset="0"/>
                <a:ea typeface="Avenir Book" charset="0"/>
                <a:cs typeface="Avenir Book" charset="0"/>
              </a:rPr>
              <a:t>Y</a:t>
            </a:r>
            <a:endParaRPr lang="en-US" sz="2400" dirty="0">
              <a:solidFill>
                <a:schemeClr val="accent1"/>
              </a:solidFill>
              <a:latin typeface="Avenir Book" charset="0"/>
              <a:ea typeface="Avenir Book" charset="0"/>
              <a:cs typeface="Avenir Book" charset="0"/>
            </a:endParaRPr>
          </a:p>
        </p:txBody>
      </p:sp>
    </p:spTree>
    <p:extLst>
      <p:ext uri="{BB962C8B-B14F-4D97-AF65-F5344CB8AC3E}">
        <p14:creationId xmlns:p14="http://schemas.microsoft.com/office/powerpoint/2010/main" val="346678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Coefficients</a:t>
            </a:r>
            <a:endParaRPr lang="en-US" sz="3600" dirty="0" smtClean="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 or B are coefficients. W1 to </a:t>
            </a:r>
            <a:r>
              <a:rPr lang="en-US" sz="3200" i="1" dirty="0" err="1" smtClean="0">
                <a:solidFill>
                  <a:srgbClr val="0070C0"/>
                </a:solidFill>
                <a:latin typeface="Helvetica Neue Thin" charset="0"/>
                <a:ea typeface="Helvetica Neue Thin" charset="0"/>
                <a:cs typeface="Helvetica Neue Thin" charset="0"/>
              </a:rPr>
              <a:t>Wk</a:t>
            </a:r>
            <a:r>
              <a:rPr lang="en-US" sz="3200" i="1" dirty="0" smtClean="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R-squared</a:t>
            </a:r>
            <a:endParaRPr lang="en-US" sz="36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smtClean="0">
                <a:solidFill>
                  <a:srgbClr val="0070C0"/>
                </a:solidFill>
                <a:latin typeface="Helvetica Neue Thin" charset="0"/>
                <a:ea typeface="Helvetica Neue Thin" charset="0"/>
                <a:cs typeface="Helvetica Neue Thin" charset="0"/>
              </a:rPr>
              <a:t>Variance of Y</a:t>
            </a:r>
            <a:endParaRPr lang="en-US" sz="3200" i="1" dirty="0" smtClean="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Elements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smtClean="0">
                <a:solidFill>
                  <a:schemeClr val="bg1"/>
                </a:solidFill>
                <a:latin typeface="Avenir Book" charset="0"/>
                <a:ea typeface="Avenir Book" charset="0"/>
                <a:cs typeface="Avenir Book" charset="0"/>
              </a:rPr>
              <a:t>Error</a:t>
            </a:r>
            <a:endParaRPr lang="en-US" sz="3600" dirty="0" smtClean="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smtClean="0">
                <a:solidFill>
                  <a:srgbClr val="0070C0"/>
                </a:solidFill>
                <a:latin typeface="Helvetica Neue Thin" charset="0"/>
                <a:ea typeface="Helvetica Neue Thin" charset="0"/>
                <a:cs typeface="Helvetica Neue Thin" charset="0"/>
              </a:rPr>
              <a:t>interpretted</a:t>
            </a:r>
            <a:r>
              <a:rPr lang="en-US" sz="3200" i="1" dirty="0" smtClean="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smtClean="0">
                <a:solidFill>
                  <a:srgbClr val="0070C0"/>
                </a:solidFill>
                <a:latin typeface="Helvetica Neue Thin" charset="0"/>
                <a:ea typeface="Helvetica Neue Thin" charset="0"/>
                <a:cs typeface="Helvetica Neue Thin" charset="0"/>
              </a:rPr>
              <a:t>Mean absolute </a:t>
            </a:r>
            <a:r>
              <a:rPr lang="en-US" sz="3200" i="1" smtClean="0">
                <a:solidFill>
                  <a:srgbClr val="0070C0"/>
                </a:solidFill>
                <a:latin typeface="Helvetica Neue Thin" charset="0"/>
                <a:ea typeface="Helvetica Neue Thin" charset="0"/>
                <a:cs typeface="Helvetica Neue Thin" charset="0"/>
              </a:rPr>
              <a:t>Percentage Error is a normalized </a:t>
            </a:r>
            <a:r>
              <a:rPr lang="en-US" sz="3200" i="1" dirty="0" smtClean="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Assumptions</a:t>
            </a:r>
            <a:endParaRPr lang="en-US" sz="3600" dirty="0" smtClean="0">
              <a:solidFill>
                <a:schemeClr val="bg1"/>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r>
                  <a:rPr lang="en-US" sz="3200" i="1" dirty="0" smtClean="0">
                    <a:solidFill>
                      <a:srgbClr val="0070C0"/>
                    </a:solidFill>
                    <a:latin typeface="Helvetica Neue Thin" charset="0"/>
                    <a:ea typeface="Helvetica Neue Thin" charset="0"/>
                    <a:cs typeface="Helvetica Neue Thin" charset="0"/>
                  </a:rPr>
                  <a:t>0</a:t>
                </a: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 multi-collinearity </a:t>
                </a:r>
                <a:r>
                  <a:rPr lang="mr-IN" sz="3200" i="1" dirty="0" smtClean="0">
                    <a:solidFill>
                      <a:srgbClr val="0070C0"/>
                    </a:solidFill>
                    <a:latin typeface="Helvetica Neue Thin" charset="0"/>
                    <a:ea typeface="Helvetica Neue Thin" charset="0"/>
                    <a:cs typeface="Helvetica Neue Thin" charset="0"/>
                  </a:rPr>
                  <a:t>–</a:t>
                </a:r>
                <a:r>
                  <a:rPr lang="en-US" sz="3200" i="1" dirty="0" smtClean="0">
                    <a:solidFill>
                      <a:srgbClr val="0070C0"/>
                    </a:solidFill>
                    <a:latin typeface="Helvetica Neue Thin" charset="0"/>
                    <a:ea typeface="Helvetica Neue Thin" charset="0"/>
                    <a:cs typeface="Helvetica Neue Thin" charset="0"/>
                  </a:rPr>
                  <a:t> your inputs cannot be “saying the same thing”</a:t>
                </a:r>
                <a:endParaRPr lang="en-US" sz="3200" i="1" dirty="0" smtClean="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Var</a:t>
                </a:r>
                <a:r>
                  <a:rPr lang="en-US" sz="3200" i="1" dirty="0" smtClean="0">
                    <a:solidFill>
                      <a:srgbClr val="0070C0"/>
                    </a:solidFill>
                    <a:latin typeface="Helvetica Neue Thin" charset="0"/>
                    <a:ea typeface="Helvetica Neue Thin" charset="0"/>
                    <a:cs typeface="Helvetica Neue Thin" charset="0"/>
                  </a:rPr>
                  <a:t>(</a:t>
                </a:r>
                <a:r>
                  <a:rPr lang="en-US" sz="3200" i="1" dirty="0" err="1" smtClean="0">
                    <a:solidFill>
                      <a:srgbClr val="0070C0"/>
                    </a:solidFill>
                    <a:latin typeface="Helvetica Neue Thin" charset="0"/>
                    <a:ea typeface="Helvetica Neue Thin" charset="0"/>
                    <a:cs typeface="Helvetica Neue Thin" charset="0"/>
                  </a:rPr>
                  <a:t>e|X</a:t>
                </a:r>
                <a:r>
                  <a:rPr lang="en-US" sz="3200" i="1" dirty="0" smtClean="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smtClean="0">
                    <a:solidFill>
                      <a:srgbClr val="0070C0"/>
                    </a:solidFill>
                    <a:latin typeface="Helvetica Neue Thin" charset="0"/>
                    <a:ea typeface="Helvetica Neue Thin" charset="0"/>
                    <a:cs typeface="Helvetica Neue Thin" charset="0"/>
                  </a:rPr>
                  <a:t> and </a:t>
                </a:r>
                <a:r>
                  <a:rPr lang="en-US" sz="3200" i="1" dirty="0" err="1" smtClean="0">
                    <a:solidFill>
                      <a:srgbClr val="0070C0"/>
                    </a:solidFill>
                    <a:latin typeface="Helvetica Neue Thin" charset="0"/>
                    <a:ea typeface="Helvetica Neue Thin" charset="0"/>
                    <a:cs typeface="Helvetica Neue Thin" charset="0"/>
                  </a:rPr>
                  <a:t>Cov</a:t>
                </a:r>
                <a:r>
                  <a:rPr lang="en-US" sz="3200" i="1" dirty="0" smtClean="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smtClean="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smtClean="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Errors should be normally distributed</a:t>
                </a:r>
              </a:p>
            </p:txBody>
          </p:sp>
        </mc:Choice>
        <mc:Fallback>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OLS Good/Bad</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t>
            </a:r>
            <a:r>
              <a:rPr lang="en-US" sz="3200" i="1" dirty="0" err="1" smtClean="0">
                <a:solidFill>
                  <a:srgbClr val="0070C0"/>
                </a:solidFill>
                <a:latin typeface="Helvetica Neue Thin" charset="0"/>
                <a:ea typeface="Helvetica Neue Thin" charset="0"/>
                <a:cs typeface="Helvetica Neue Thin" charset="0"/>
              </a:rPr>
              <a:t>talkable</a:t>
            </a:r>
            <a:r>
              <a:rPr lang="en-US" sz="3200" i="1" dirty="0" smtClean="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too many variables </a:t>
            </a:r>
            <a:r>
              <a:rPr lang="en-US" sz="3200" i="1" dirty="0" smtClean="0">
                <a:solidFill>
                  <a:srgbClr val="0070C0"/>
                </a:solidFill>
                <a:latin typeface="Helvetica Neue Thin" charset="0"/>
                <a:ea typeface="Helvetica Neue Thin" charset="0"/>
                <a:cs typeface="Helvetica Neue Thin" charset="0"/>
              </a:rPr>
              <a:t>to choose from</a:t>
            </a:r>
            <a:endParaRPr lang="en-US" sz="3200" i="1" dirty="0" smtClean="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smtClean="0">
                <a:solidFill>
                  <a:schemeClr val="bg1"/>
                </a:solidFill>
                <a:latin typeface="Avenir Book" charset="0"/>
                <a:ea typeface="Avenir Book" charset="0"/>
                <a:cs typeface="Avenir Book" charset="0"/>
              </a:rPr>
              <a:t>Related models</a:t>
            </a:r>
            <a:endParaRPr lang="en-US" sz="3600" dirty="0" smtClean="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smtClean="0">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Non-linear </a:t>
            </a:r>
            <a:r>
              <a:rPr lang="en-US" sz="3200" i="1" dirty="0" smtClean="0">
                <a:solidFill>
                  <a:srgbClr val="0070C0"/>
                </a:solidFill>
                <a:latin typeface="Helvetica Neue Thin" charset="0"/>
                <a:ea typeface="Helvetica Neue Thin" charset="0"/>
                <a:cs typeface="Helvetica Neue Thin" charset="0"/>
              </a:rPr>
              <a:t>least squares</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smtClean="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smtClean="0">
                <a:solidFill>
                  <a:srgbClr val="0070C0"/>
                </a:solidFill>
                <a:latin typeface="Helvetica Neue Thin" charset="0"/>
                <a:ea typeface="Helvetica Neue Thin" charset="0"/>
                <a:cs typeface="Helvetica Neue Thin" charset="0"/>
              </a:rPr>
              <a:t>AutoRegressive</a:t>
            </a:r>
            <a:r>
              <a:rPr lang="en-US" sz="3200" i="1" dirty="0" smtClean="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smtClean="0">
                <a:solidFill>
                  <a:schemeClr val="bg1">
                    <a:lumMod val="50000"/>
                  </a:schemeClr>
                </a:solidFill>
                <a:latin typeface="Helvetica Neue Thin" charset="0"/>
                <a:ea typeface="Helvetica Neue Thin" charset="0"/>
                <a:cs typeface="Helvetica Neue Thin" charset="0"/>
              </a:rPr>
              <a:t>OLS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smtClean="0">
                <a:solidFill>
                  <a:schemeClr val="bg1"/>
                </a:solidFill>
                <a:latin typeface="Avenir Book" charset="0"/>
                <a:ea typeface="Avenir Book" charset="0"/>
                <a:cs typeface="Avenir Book" charset="0"/>
              </a:rPr>
              <a:t>Coded example</a:t>
            </a:r>
            <a:endParaRPr lang="en-US" sz="36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82979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smtClean="0">
                <a:solidFill>
                  <a:schemeClr val="tx2"/>
                </a:solidFill>
                <a:latin typeface="Avenir Book" charset="0"/>
                <a:ea typeface="Avenir Book" charset="0"/>
                <a:cs typeface="Avenir Book" charset="0"/>
              </a:rPr>
              <a:t>Homework </a:t>
            </a:r>
            <a:r>
              <a:rPr lang="en-US" sz="3600" dirty="0" smtClean="0">
                <a:solidFill>
                  <a:schemeClr val="tx2"/>
                </a:solidFill>
                <a:latin typeface="Avenir Book" charset="0"/>
                <a:ea typeface="Avenir Book" charset="0"/>
                <a:cs typeface="Avenir Book" charset="0"/>
              </a:rPr>
              <a:t>assignment - Predicting Housing Prices</a:t>
            </a: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60</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8</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smtClean="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smtClean="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a:t>
            </a:r>
            <a:endParaRPr lang="en-US" sz="2400" dirty="0">
              <a:solidFill>
                <a:schemeClr val="accent2">
                  <a:lumMod val="50000"/>
                </a:schemeClr>
              </a:solidFill>
              <a:latin typeface="Avenir Book" charset="0"/>
              <a:ea typeface="Avenir Book" charset="0"/>
              <a:cs typeface="Avenir Book" charset="0"/>
            </a:endParaRP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a:t>
            </a:r>
            <a:endParaRPr lang="en-US" sz="2400" dirty="0">
              <a:solidFill>
                <a:schemeClr val="accent2">
                  <a:lumMod val="50000"/>
                </a:schemeClr>
              </a:solidFill>
              <a:latin typeface="Avenir Book" charset="0"/>
              <a:ea typeface="Avenir Book" charset="0"/>
              <a:cs typeface="Avenir Book" charset="0"/>
            </a:endParaRP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5</a:t>
            </a:r>
            <a:endParaRPr lang="en-US" sz="2400" dirty="0">
              <a:solidFill>
                <a:schemeClr val="accent2">
                  <a:lumMod val="50000"/>
                </a:schemeClr>
              </a:solidFill>
              <a:latin typeface="Avenir Book" charset="0"/>
              <a:ea typeface="Avenir Book" charset="0"/>
              <a:cs typeface="Avenir Book" charset="0"/>
            </a:endParaRP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4</a:t>
            </a:r>
            <a:endParaRPr lang="en-US" sz="2400" dirty="0">
              <a:solidFill>
                <a:schemeClr val="accent2">
                  <a:lumMod val="50000"/>
                </a:schemeClr>
              </a:solidFill>
              <a:latin typeface="Avenir Book" charset="0"/>
              <a:ea typeface="Avenir Book" charset="0"/>
              <a:cs typeface="Avenir Book" charset="0"/>
            </a:endParaRP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6</a:t>
            </a:r>
            <a:endParaRPr lang="en-US" sz="2400" dirty="0">
              <a:solidFill>
                <a:schemeClr val="accent2">
                  <a:lumMod val="50000"/>
                </a:schemeClr>
              </a:solidFill>
              <a:latin typeface="Avenir Book" charset="0"/>
              <a:ea typeface="Avenir Book" charset="0"/>
              <a:cs typeface="Avenir Book" charset="0"/>
            </a:endParaRP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8</a:t>
            </a:r>
            <a:endParaRPr lang="en-US" sz="2400" dirty="0">
              <a:solidFill>
                <a:schemeClr val="accent2">
                  <a:lumMod val="50000"/>
                </a:schemeClr>
              </a:solidFill>
              <a:latin typeface="Avenir Book" charset="0"/>
              <a:ea typeface="Avenir Book" charset="0"/>
              <a:cs typeface="Avenir Book" charset="0"/>
            </a:endParaRP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7</a:t>
            </a:r>
            <a:endParaRPr lang="en-US" sz="2400" dirty="0">
              <a:solidFill>
                <a:schemeClr val="accent2">
                  <a:lumMod val="50000"/>
                </a:schemeClr>
              </a:solidFill>
              <a:latin typeface="Avenir Book" charset="0"/>
              <a:ea typeface="Avenir Book" charset="0"/>
              <a:cs typeface="Avenir Book" charset="0"/>
            </a:endParaRP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9</a:t>
            </a:r>
            <a:endParaRPr lang="en-US" sz="2400" dirty="0">
              <a:solidFill>
                <a:schemeClr val="accent2">
                  <a:lumMod val="50000"/>
                </a:schemeClr>
              </a:solidFill>
              <a:latin typeface="Avenir Book" charset="0"/>
              <a:ea typeface="Avenir Book" charset="0"/>
              <a:cs typeface="Avenir Book" charset="0"/>
            </a:endParaRP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11</a:t>
            </a:r>
            <a:endParaRPr lang="en-US" sz="2400" dirty="0">
              <a:solidFill>
                <a:schemeClr val="accent2">
                  <a:lumMod val="50000"/>
                </a:schemeClr>
              </a:solidFill>
              <a:latin typeface="Avenir Book" charset="0"/>
              <a:ea typeface="Avenir Book" charset="0"/>
              <a:cs typeface="Avenir Book" charset="0"/>
            </a:endParaRP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10</a:t>
            </a:r>
            <a:endParaRPr lang="en-US" sz="2400" dirty="0">
              <a:solidFill>
                <a:schemeClr val="accent2">
                  <a:lumMod val="50000"/>
                </a:schemeClr>
              </a:solidFill>
              <a:latin typeface="Avenir Book" charset="0"/>
              <a:ea typeface="Avenir Book" charset="0"/>
              <a:cs typeface="Avenir Book" charset="0"/>
            </a:endParaRP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12</a:t>
            </a:r>
            <a:endParaRPr lang="en-US" sz="2400" dirty="0">
              <a:solidFill>
                <a:schemeClr val="accent2">
                  <a:lumMod val="50000"/>
                </a:schemeClr>
              </a:solidFill>
              <a:latin typeface="Avenir Book" charset="0"/>
              <a:ea typeface="Avenir Book" charset="0"/>
              <a:cs typeface="Avenir Book" charset="0"/>
            </a:endParaRP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14</a:t>
            </a:r>
            <a:endParaRPr lang="en-US" sz="2400" dirty="0">
              <a:solidFill>
                <a:schemeClr val="accent2">
                  <a:lumMod val="50000"/>
                </a:schemeClr>
              </a:solidFill>
              <a:latin typeface="Avenir Book" charset="0"/>
              <a:ea typeface="Avenir Book" charset="0"/>
              <a:cs typeface="Avenir Book" charset="0"/>
            </a:endParaRP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13</a:t>
            </a:r>
            <a:endParaRPr lang="en-US" sz="2400" dirty="0">
              <a:solidFill>
                <a:schemeClr val="accent2">
                  <a:lumMod val="50000"/>
                </a:schemeClr>
              </a:solidFill>
              <a:latin typeface="Avenir Book" charset="0"/>
              <a:ea typeface="Avenir Book" charset="0"/>
              <a:cs typeface="Avenir Book" charset="0"/>
            </a:endParaRP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15</a:t>
            </a:r>
            <a:endParaRPr lang="en-US" sz="2400" dirty="0">
              <a:solidFill>
                <a:schemeClr val="accent2">
                  <a:lumMod val="50000"/>
                </a:schemeClr>
              </a:solidFill>
              <a:latin typeface="Avenir Book" charset="0"/>
              <a:ea typeface="Avenir Book" charset="0"/>
              <a:cs typeface="Avenir Book" charset="0"/>
            </a:endParaRP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17</a:t>
            </a:r>
            <a:endParaRPr lang="en-US" sz="2400" dirty="0">
              <a:solidFill>
                <a:schemeClr val="accent2">
                  <a:lumMod val="50000"/>
                </a:schemeClr>
              </a:solidFill>
              <a:latin typeface="Avenir Book" charset="0"/>
              <a:ea typeface="Avenir Book" charset="0"/>
              <a:cs typeface="Avenir Book" charset="0"/>
            </a:endParaRP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16</a:t>
            </a:r>
            <a:endParaRPr lang="en-US" sz="2400" dirty="0">
              <a:solidFill>
                <a:schemeClr val="accent2">
                  <a:lumMod val="50000"/>
                </a:schemeClr>
              </a:solidFill>
              <a:latin typeface="Avenir Book" charset="0"/>
              <a:ea typeface="Avenir Book" charset="0"/>
              <a:cs typeface="Avenir Book" charset="0"/>
            </a:endParaRP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18</a:t>
            </a:r>
            <a:endParaRPr lang="en-US" sz="2400" dirty="0">
              <a:solidFill>
                <a:schemeClr val="accent2">
                  <a:lumMod val="50000"/>
                </a:schemeClr>
              </a:solidFill>
              <a:latin typeface="Avenir Book" charset="0"/>
              <a:ea typeface="Avenir Book" charset="0"/>
              <a:cs typeface="Avenir Book" charset="0"/>
            </a:endParaRP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20</a:t>
            </a:r>
            <a:endParaRPr lang="en-US" sz="2400" dirty="0">
              <a:solidFill>
                <a:schemeClr val="accent2">
                  <a:lumMod val="50000"/>
                </a:schemeClr>
              </a:solidFill>
              <a:latin typeface="Avenir Book" charset="0"/>
              <a:ea typeface="Avenir Book" charset="0"/>
              <a:cs typeface="Avenir Book" charset="0"/>
            </a:endParaRP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19</a:t>
            </a:r>
            <a:endParaRPr lang="en-US" sz="2400" dirty="0">
              <a:solidFill>
                <a:schemeClr val="accent2">
                  <a:lumMod val="50000"/>
                </a:schemeClr>
              </a:solidFill>
              <a:latin typeface="Avenir Book" charset="0"/>
              <a:ea typeface="Avenir Book" charset="0"/>
              <a:cs typeface="Avenir Book" charset="0"/>
            </a:endParaRP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21</a:t>
            </a:r>
            <a:endParaRPr lang="en-US" sz="2400" dirty="0">
              <a:solidFill>
                <a:schemeClr val="accent2">
                  <a:lumMod val="50000"/>
                </a:schemeClr>
              </a:solidFill>
              <a:latin typeface="Avenir Book" charset="0"/>
              <a:ea typeface="Avenir Book" charset="0"/>
              <a:cs typeface="Avenir Book" charset="0"/>
            </a:endParaRP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23</a:t>
            </a:r>
            <a:endParaRPr lang="en-US" sz="2400" dirty="0">
              <a:solidFill>
                <a:schemeClr val="accent2">
                  <a:lumMod val="50000"/>
                </a:schemeClr>
              </a:solidFill>
              <a:latin typeface="Avenir Book" charset="0"/>
              <a:ea typeface="Avenir Book" charset="0"/>
              <a:cs typeface="Avenir Book" charset="0"/>
            </a:endParaRP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22</a:t>
            </a:r>
            <a:endParaRPr lang="en-US" sz="2400" dirty="0">
              <a:solidFill>
                <a:schemeClr val="accent2">
                  <a:lumMod val="50000"/>
                </a:schemeClr>
              </a:solidFill>
              <a:latin typeface="Avenir Book" charset="0"/>
              <a:ea typeface="Avenir Book" charset="0"/>
              <a:cs typeface="Avenir Book" charset="0"/>
            </a:endParaRP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24</a:t>
            </a:r>
            <a:endParaRPr lang="en-US" sz="2400" dirty="0">
              <a:solidFill>
                <a:schemeClr val="accent2">
                  <a:lumMod val="50000"/>
                </a:schemeClr>
              </a:solidFill>
              <a:latin typeface="Avenir Book" charset="0"/>
              <a:ea typeface="Avenir Book" charset="0"/>
              <a:cs typeface="Avenir Book" charset="0"/>
            </a:endParaRP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26</a:t>
            </a:r>
            <a:endParaRPr lang="en-US" sz="2400" dirty="0">
              <a:solidFill>
                <a:schemeClr val="accent2">
                  <a:lumMod val="50000"/>
                </a:schemeClr>
              </a:solidFill>
              <a:latin typeface="Avenir Book" charset="0"/>
              <a:ea typeface="Avenir Book" charset="0"/>
              <a:cs typeface="Avenir Book" charset="0"/>
            </a:endParaRP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25</a:t>
            </a:r>
            <a:endParaRPr lang="en-US" sz="2400" dirty="0">
              <a:solidFill>
                <a:schemeClr val="accent2">
                  <a:lumMod val="50000"/>
                </a:schemeClr>
              </a:solidFill>
              <a:latin typeface="Avenir Book" charset="0"/>
              <a:ea typeface="Avenir Book" charset="0"/>
              <a:cs typeface="Avenir Book" charset="0"/>
            </a:endParaRP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27</a:t>
            </a:r>
            <a:endParaRPr lang="en-US" sz="2400" dirty="0">
              <a:solidFill>
                <a:schemeClr val="accent2">
                  <a:lumMod val="50000"/>
                </a:schemeClr>
              </a:solidFill>
              <a:latin typeface="Avenir Book" charset="0"/>
              <a:ea typeface="Avenir Book" charset="0"/>
              <a:cs typeface="Avenir Book" charset="0"/>
            </a:endParaRP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29</a:t>
            </a:r>
            <a:endParaRPr lang="en-US" sz="2400" dirty="0">
              <a:solidFill>
                <a:schemeClr val="accent2">
                  <a:lumMod val="50000"/>
                </a:schemeClr>
              </a:solidFill>
              <a:latin typeface="Avenir Book" charset="0"/>
              <a:ea typeface="Avenir Book" charset="0"/>
              <a:cs typeface="Avenir Book" charset="0"/>
            </a:endParaRP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28</a:t>
            </a:r>
            <a:endParaRPr lang="en-US" sz="2400" dirty="0">
              <a:solidFill>
                <a:schemeClr val="accent2">
                  <a:lumMod val="50000"/>
                </a:schemeClr>
              </a:solidFill>
              <a:latin typeface="Avenir Book" charset="0"/>
              <a:ea typeface="Avenir Book" charset="0"/>
              <a:cs typeface="Avenir Book" charset="0"/>
            </a:endParaRP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30</a:t>
            </a:r>
            <a:endParaRPr lang="en-US" sz="2400" dirty="0">
              <a:solidFill>
                <a:schemeClr val="accent2">
                  <a:lumMod val="50000"/>
                </a:schemeClr>
              </a:solidFill>
              <a:latin typeface="Avenir Book" charset="0"/>
              <a:ea typeface="Avenir Book" charset="0"/>
              <a:cs typeface="Avenir Book" charset="0"/>
            </a:endParaRP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32</a:t>
            </a:r>
            <a:endParaRPr lang="en-US" sz="2400" dirty="0">
              <a:solidFill>
                <a:schemeClr val="accent2">
                  <a:lumMod val="50000"/>
                </a:schemeClr>
              </a:solidFill>
              <a:latin typeface="Avenir Book" charset="0"/>
              <a:ea typeface="Avenir Book" charset="0"/>
              <a:cs typeface="Avenir Book" charset="0"/>
            </a:endParaRP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31</a:t>
            </a:r>
            <a:endParaRPr lang="en-US" sz="2400" dirty="0">
              <a:solidFill>
                <a:schemeClr val="accent2">
                  <a:lumMod val="50000"/>
                </a:schemeClr>
              </a:solidFill>
              <a:latin typeface="Avenir Book" charset="0"/>
              <a:ea typeface="Avenir Book" charset="0"/>
              <a:cs typeface="Avenir Book" charset="0"/>
            </a:endParaRP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33</a:t>
            </a:r>
            <a:endParaRPr lang="en-US" sz="2400" dirty="0">
              <a:solidFill>
                <a:schemeClr val="accent2">
                  <a:lumMod val="50000"/>
                </a:schemeClr>
              </a:solidFill>
              <a:latin typeface="Avenir Book" charset="0"/>
              <a:ea typeface="Avenir Book" charset="0"/>
              <a:cs typeface="Avenir Book" charset="0"/>
            </a:endParaRP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35</a:t>
            </a:r>
            <a:endParaRPr lang="en-US" sz="2400" dirty="0">
              <a:solidFill>
                <a:schemeClr val="accent2">
                  <a:lumMod val="50000"/>
                </a:schemeClr>
              </a:solidFill>
              <a:latin typeface="Avenir Book" charset="0"/>
              <a:ea typeface="Avenir Book" charset="0"/>
              <a:cs typeface="Avenir Book" charset="0"/>
            </a:endParaRP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34</a:t>
            </a:r>
            <a:endParaRPr lang="en-US" sz="2400" dirty="0">
              <a:solidFill>
                <a:schemeClr val="accent2">
                  <a:lumMod val="50000"/>
                </a:schemeClr>
              </a:solidFill>
              <a:latin typeface="Avenir Book" charset="0"/>
              <a:ea typeface="Avenir Book" charset="0"/>
              <a:cs typeface="Avenir Book" charset="0"/>
            </a:endParaRP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smtClean="0">
                <a:solidFill>
                  <a:schemeClr val="accent2">
                    <a:lumMod val="50000"/>
                  </a:schemeClr>
                </a:solidFill>
                <a:latin typeface="Avenir Book" charset="0"/>
                <a:ea typeface="Avenir Book" charset="0"/>
                <a:cs typeface="Avenir Book" charset="0"/>
              </a:rPr>
              <a:t>Bldg</a:t>
            </a:r>
            <a:r>
              <a:rPr lang="en-US" sz="2400" dirty="0" smtClean="0">
                <a:solidFill>
                  <a:schemeClr val="accent2">
                    <a:lumMod val="50000"/>
                  </a:schemeClr>
                </a:solidFill>
                <a:latin typeface="Avenir Book" charset="0"/>
                <a:ea typeface="Avenir Book" charset="0"/>
                <a:cs typeface="Avenir Book" charset="0"/>
              </a:rPr>
              <a:t> 36</a:t>
            </a:r>
            <a:endParaRPr lang="en-US" sz="2400" dirty="0">
              <a:solidFill>
                <a:schemeClr val="accent2">
                  <a:lumMod val="50000"/>
                </a:schemeClr>
              </a:solidFill>
              <a:latin typeface="Avenir Book" charset="0"/>
              <a:ea typeface="Avenir Book" charset="0"/>
              <a:cs typeface="Avenir Book" charset="0"/>
            </a:endParaRP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23409</TotalTime>
  <Words>3181</Words>
  <Application>Microsoft Macintosh PowerPoint</Application>
  <PresentationFormat>Widescreen</PresentationFormat>
  <Paragraphs>794</Paragraphs>
  <Slides>60</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Agency FB</vt:lpstr>
      <vt:lpstr>Al Bayan Plain</vt:lpstr>
      <vt:lpstr>Avenir Book</vt:lpstr>
      <vt:lpstr>Calibri</vt:lpstr>
      <vt:lpstr>Calibri Light</vt:lpstr>
      <vt:lpstr>Cambria Math</vt:lpstr>
      <vt:lpstr>Helvetica</vt:lpstr>
      <vt:lpstr>Helvetica Neue Thin</vt:lpstr>
      <vt:lpstr>MS PGothic</vt:lpstr>
      <vt:lpstr>Segoe UI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344</cp:revision>
  <cp:lastPrinted>2017-02-27T20:50:09Z</cp:lastPrinted>
  <dcterms:created xsi:type="dcterms:W3CDTF">2017-01-08T03:44:27Z</dcterms:created>
  <dcterms:modified xsi:type="dcterms:W3CDTF">2017-12-17T14:24:46Z</dcterms:modified>
</cp:coreProperties>
</file>